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20"/>
  </p:notesMasterIdLst>
  <p:sldIdLst>
    <p:sldId id="257" r:id="rId2"/>
    <p:sldId id="258" r:id="rId3"/>
    <p:sldId id="259" r:id="rId4"/>
    <p:sldId id="260" r:id="rId5"/>
    <p:sldId id="278" r:id="rId6"/>
    <p:sldId id="263" r:id="rId7"/>
    <p:sldId id="264" r:id="rId8"/>
    <p:sldId id="262" r:id="rId9"/>
    <p:sldId id="266" r:id="rId10"/>
    <p:sldId id="279" r:id="rId11"/>
    <p:sldId id="268" r:id="rId12"/>
    <p:sldId id="280" r:id="rId13"/>
    <p:sldId id="271" r:id="rId14"/>
    <p:sldId id="272" r:id="rId15"/>
    <p:sldId id="274" r:id="rId16"/>
    <p:sldId id="273" r:id="rId17"/>
    <p:sldId id="275" r:id="rId18"/>
    <p:sldId id="277" r:id="rId19"/>
  </p:sldIdLst>
  <p:sldSz cx="12192000" cy="6858000"/>
  <p:notesSz cx="6858000" cy="9144000"/>
  <p:embeddedFontLst>
    <p:embeddedFont>
      <p:font typeface="Calibri" panose="020F0502020204030204" pitchFamily="34" charset="0"/>
      <p:regular r:id="rId21"/>
      <p:bold r:id="rId22"/>
      <p:italic r:id="rId23"/>
      <p:boldItalic r:id="rId24"/>
    </p:embeddedFont>
    <p:embeddedFont>
      <p:font typeface="Calibri Light" panose="020F0302020204030204" pitchFamily="34" charset="0"/>
      <p:regular r:id="rId25"/>
      <p:italic r:id="rId26"/>
    </p:embeddedFont>
    <p:embeddedFont>
      <p:font typeface="Century Gothic" panose="020B0502020202020204" pitchFamily="34" charset="0"/>
      <p:regular r:id="rId27"/>
      <p:bold r:id="rId28"/>
      <p:italic r:id="rId29"/>
      <p:boldItalic r:id="rId30"/>
    </p:embeddedFont>
    <p:embeddedFont>
      <p:font typeface="Source Sans Pro" panose="020B0503030403020204" pitchFamily="34" charset="0"/>
      <p:regular r:id="rId31"/>
      <p:bold r:id="rId32"/>
      <p:italic r:id="rId33"/>
      <p:boldItalic r:id="rId3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0" roundtripDataSignature="AMtx7miHx+fRXUAN25t1Ujf0l2Z9i6rwG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D305E3-11AD-4459-9189-8565D0001FCE}">
  <a:tblStyle styleId="{21D305E3-11AD-4459-9189-8565D0001FC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048559C-7D43-4FC9-B0C3-572312F9FE4B}" styleName="Table_1">
    <a:wholeTbl>
      <a:tcTxStyle b="off" i="off">
        <a:font>
          <a:latin typeface="Century Gothic"/>
          <a:ea typeface="Century Gothic"/>
          <a:cs typeface="Century Gothic"/>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25400" cap="flat" cmpd="sng">
              <a:solidFill>
                <a:schemeClr val="dk1"/>
              </a:solidFill>
              <a:prstDash val="solid"/>
              <a:round/>
              <a:headEnd type="none" w="sm" len="sm"/>
              <a:tailEnd type="none" w="sm" len="sm"/>
            </a:ln>
          </a:top>
          <a:bottom>
            <a:ln w="25400" cap="flat" cmpd="sng">
              <a:solidFill>
                <a:schemeClr val="dk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lt1"/>
          </a:solidFill>
        </a:fill>
      </a:tcStyle>
    </a:wholeTbl>
    <a:band1H>
      <a:tcTxStyle/>
      <a:tcStyle>
        <a:tcBdr/>
        <a:fill>
          <a:solidFill>
            <a:srgbClr val="E6E6E6"/>
          </a:solidFill>
        </a:fill>
      </a:tcStyle>
    </a:band1H>
    <a:band2H>
      <a:tcTxStyle/>
      <a:tcStyle>
        <a:tcBdr/>
      </a:tcStyle>
    </a:band2H>
    <a:band1V>
      <a:tcTxStyle/>
      <a:tcStyle>
        <a:tcBdr/>
        <a:fill>
          <a:solidFill>
            <a:srgbClr val="E6E6E6"/>
          </a:solidFill>
        </a:fill>
      </a:tcStyle>
    </a:band1V>
    <a:band2V>
      <a:tcTxStyle/>
      <a:tcStyle>
        <a:tcBdr/>
      </a:tcStyle>
    </a:band2V>
    <a:lastCol>
      <a:tcTxStyle b="on" i="off">
        <a:font>
          <a:latin typeface="Century Gothic"/>
          <a:ea typeface="Century Gothic"/>
          <a:cs typeface="Century Gothic"/>
        </a:font>
        <a:schemeClr val="lt1"/>
      </a:tcTxStyle>
      <a:tcStyle>
        <a:tcBdr/>
        <a:fill>
          <a:solidFill>
            <a:schemeClr val="accent4"/>
          </a:solidFill>
        </a:fill>
      </a:tcStyle>
    </a:lastCol>
    <a:firstCol>
      <a:tcTxStyle b="on" i="off">
        <a:font>
          <a:latin typeface="Century Gothic"/>
          <a:ea typeface="Century Gothic"/>
          <a:cs typeface="Century Gothic"/>
        </a:font>
        <a:schemeClr val="lt1"/>
      </a:tcTxStyle>
      <a:tcStyle>
        <a:tcBdr/>
        <a:fill>
          <a:solidFill>
            <a:schemeClr val="accent4"/>
          </a:solidFill>
        </a:fill>
      </a:tcStyle>
    </a:firstCol>
    <a:lastRow>
      <a:tcTxStyle b="on" i="off"/>
      <a:tcStyle>
        <a:tcBdr>
          <a:top>
            <a:ln w="50800" cap="flat" cmpd="sng">
              <a:solidFill>
                <a:schemeClr val="dk1"/>
              </a:solidFill>
              <a:prstDash val="solid"/>
              <a:round/>
              <a:headEnd type="none" w="sm" len="sm"/>
              <a:tailEnd type="none" w="sm" len="sm"/>
            </a:ln>
          </a:top>
        </a:tcBdr>
        <a:fill>
          <a:solidFill>
            <a:schemeClr val="lt1"/>
          </a:solidFill>
        </a:fill>
      </a:tcStyle>
    </a:lastRow>
    <a:seCell>
      <a:tcTxStyle b="on" i="off">
        <a:font>
          <a:latin typeface="Century Gothic"/>
          <a:ea typeface="Century Gothic"/>
          <a:cs typeface="Century Gothic"/>
        </a:font>
        <a:schemeClr val="dk1"/>
      </a:tcTxStyle>
      <a:tcStyle>
        <a:tcBdr/>
      </a:tcStyle>
    </a:seCell>
    <a:swCell>
      <a:tcTxStyle b="on" i="off">
        <a:font>
          <a:latin typeface="Century Gothic"/>
          <a:ea typeface="Century Gothic"/>
          <a:cs typeface="Century Gothic"/>
        </a:font>
        <a:schemeClr val="dk1"/>
      </a:tcTxStyle>
      <a:tcStyle>
        <a:tcBdr/>
      </a:tcStyle>
    </a:swCell>
    <a:firstRow>
      <a:tcTxStyle b="on" i="off">
        <a:font>
          <a:latin typeface="Century Gothic"/>
          <a:ea typeface="Century Gothic"/>
          <a:cs typeface="Century Gothic"/>
        </a:font>
        <a:schemeClr val="lt1"/>
      </a:tcTxStyle>
      <a:tcStyle>
        <a:tcBdr>
          <a:bottom>
            <a:ln w="25400" cap="flat" cmpd="sng">
              <a:solidFill>
                <a:schemeClr val="dk1"/>
              </a:solidFill>
              <a:prstDash val="solid"/>
              <a:round/>
              <a:headEnd type="none" w="sm" len="sm"/>
              <a:tailEnd type="none" w="sm" len="sm"/>
            </a:ln>
          </a:bottom>
        </a:tcBdr>
        <a:fill>
          <a:solidFill>
            <a:schemeClr val="accent4"/>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72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40"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A251604-6537-47F6-8ED4-48B738E6D90E}" type="doc">
      <dgm:prSet loTypeId="urn:microsoft.com/office/officeart/2005/8/layout/arrow2" loCatId="process" qsTypeId="urn:microsoft.com/office/officeart/2005/8/quickstyle/simple1" qsCatId="simple" csTypeId="urn:microsoft.com/office/officeart/2005/8/colors/accent1_2" csCatId="accent1" phldr="1"/>
      <dgm:spPr/>
    </dgm:pt>
    <dgm:pt modelId="{E28690FA-2075-4497-AC5D-2578C69B049D}">
      <dgm:prSet phldrT="[Text]"/>
      <dgm:spPr/>
      <dgm:t>
        <a:bodyPr/>
        <a:lstStyle/>
        <a:p>
          <a:r>
            <a:rPr lang="en-IN" dirty="0"/>
            <a:t>Source Segregation and Collection</a:t>
          </a:r>
        </a:p>
      </dgm:t>
    </dgm:pt>
    <dgm:pt modelId="{42F0F222-4357-431D-846A-CA42CB4747D0}" type="parTrans" cxnId="{7ABDC4B3-FE38-42DB-8D37-40DF343B7E4D}">
      <dgm:prSet/>
      <dgm:spPr/>
      <dgm:t>
        <a:bodyPr/>
        <a:lstStyle/>
        <a:p>
          <a:endParaRPr lang="en-IN"/>
        </a:p>
      </dgm:t>
    </dgm:pt>
    <dgm:pt modelId="{83265211-DE7A-4B7F-96C4-AE02BEE74478}" type="sibTrans" cxnId="{7ABDC4B3-FE38-42DB-8D37-40DF343B7E4D}">
      <dgm:prSet/>
      <dgm:spPr/>
      <dgm:t>
        <a:bodyPr/>
        <a:lstStyle/>
        <a:p>
          <a:endParaRPr lang="en-IN"/>
        </a:p>
      </dgm:t>
    </dgm:pt>
    <dgm:pt modelId="{DC5AADEF-EC34-4579-B9BB-27CB76B7FDE0}">
      <dgm:prSet phldrT="[Text]"/>
      <dgm:spPr/>
      <dgm:t>
        <a:bodyPr/>
        <a:lstStyle/>
        <a:p>
          <a:r>
            <a:rPr lang="en-IN" dirty="0"/>
            <a:t>Large scale Segregation at Warehouses</a:t>
          </a:r>
        </a:p>
      </dgm:t>
    </dgm:pt>
    <dgm:pt modelId="{1C7D1EEB-6A99-4896-9814-9DD284EC3380}" type="parTrans" cxnId="{FF1FDBCA-39B9-4364-B970-515BF96EB623}">
      <dgm:prSet/>
      <dgm:spPr/>
      <dgm:t>
        <a:bodyPr/>
        <a:lstStyle/>
        <a:p>
          <a:endParaRPr lang="en-IN"/>
        </a:p>
      </dgm:t>
    </dgm:pt>
    <dgm:pt modelId="{110C0A64-5059-4636-89AA-5EBEFC6CDF92}" type="sibTrans" cxnId="{FF1FDBCA-39B9-4364-B970-515BF96EB623}">
      <dgm:prSet/>
      <dgm:spPr/>
      <dgm:t>
        <a:bodyPr/>
        <a:lstStyle/>
        <a:p>
          <a:endParaRPr lang="en-IN"/>
        </a:p>
      </dgm:t>
    </dgm:pt>
    <dgm:pt modelId="{123CBF2B-2783-420F-8D64-580465853D77}">
      <dgm:prSet phldrT="[Text]"/>
      <dgm:spPr/>
      <dgm:t>
        <a:bodyPr/>
        <a:lstStyle/>
        <a:p>
          <a:r>
            <a:rPr lang="en-IN" dirty="0"/>
            <a:t>Distribution of different waste to respective processing units</a:t>
          </a:r>
        </a:p>
      </dgm:t>
    </dgm:pt>
    <dgm:pt modelId="{93E85BF3-AD2A-4030-994F-7D5FE85C9B18}" type="parTrans" cxnId="{1B6021C0-0DA8-4E26-A399-5915C37868FB}">
      <dgm:prSet/>
      <dgm:spPr/>
      <dgm:t>
        <a:bodyPr/>
        <a:lstStyle/>
        <a:p>
          <a:endParaRPr lang="en-IN"/>
        </a:p>
      </dgm:t>
    </dgm:pt>
    <dgm:pt modelId="{8E8D3532-95EE-4BAC-9ADA-09B0CF4AC143}" type="sibTrans" cxnId="{1B6021C0-0DA8-4E26-A399-5915C37868FB}">
      <dgm:prSet/>
      <dgm:spPr/>
      <dgm:t>
        <a:bodyPr/>
        <a:lstStyle/>
        <a:p>
          <a:endParaRPr lang="en-IN"/>
        </a:p>
      </dgm:t>
    </dgm:pt>
    <dgm:pt modelId="{BAC85338-9DE6-465D-A5E1-6A010F19B6EF}" type="pres">
      <dgm:prSet presAssocID="{DA251604-6537-47F6-8ED4-48B738E6D90E}" presName="arrowDiagram" presStyleCnt="0">
        <dgm:presLayoutVars>
          <dgm:chMax val="5"/>
          <dgm:dir/>
          <dgm:resizeHandles val="exact"/>
        </dgm:presLayoutVars>
      </dgm:prSet>
      <dgm:spPr/>
    </dgm:pt>
    <dgm:pt modelId="{5092226F-3A03-4598-BA56-8B7F94592FAE}" type="pres">
      <dgm:prSet presAssocID="{DA251604-6537-47F6-8ED4-48B738E6D90E}" presName="arrow" presStyleLbl="bgShp" presStyleIdx="0" presStyleCnt="1" custLinFactNeighborX="-55081" custLinFactNeighborY="-94242"/>
      <dgm:spPr/>
    </dgm:pt>
    <dgm:pt modelId="{42566DEB-A7C4-40D9-B577-3223A242BD2E}" type="pres">
      <dgm:prSet presAssocID="{DA251604-6537-47F6-8ED4-48B738E6D90E}" presName="arrowDiagram3" presStyleCnt="0"/>
      <dgm:spPr/>
    </dgm:pt>
    <dgm:pt modelId="{DD726955-CEB7-47A9-B680-ABCBA69FDEED}" type="pres">
      <dgm:prSet presAssocID="{E28690FA-2075-4497-AC5D-2578C69B049D}" presName="bullet3a" presStyleLbl="node1" presStyleIdx="0" presStyleCnt="3"/>
      <dgm:spPr/>
    </dgm:pt>
    <dgm:pt modelId="{A0559653-E0A9-40BC-BE46-1539DB81347C}" type="pres">
      <dgm:prSet presAssocID="{E28690FA-2075-4497-AC5D-2578C69B049D}" presName="textBox3a" presStyleLbl="revTx" presStyleIdx="0" presStyleCnt="3">
        <dgm:presLayoutVars>
          <dgm:bulletEnabled val="1"/>
        </dgm:presLayoutVars>
      </dgm:prSet>
      <dgm:spPr/>
    </dgm:pt>
    <dgm:pt modelId="{F53264EE-AEF9-4F2B-8B52-3FEC398FF616}" type="pres">
      <dgm:prSet presAssocID="{DC5AADEF-EC34-4579-B9BB-27CB76B7FDE0}" presName="bullet3b" presStyleLbl="node1" presStyleIdx="1" presStyleCnt="3"/>
      <dgm:spPr/>
    </dgm:pt>
    <dgm:pt modelId="{EA67B679-5842-4D5D-A4DA-024DBDB6A6A3}" type="pres">
      <dgm:prSet presAssocID="{DC5AADEF-EC34-4579-B9BB-27CB76B7FDE0}" presName="textBox3b" presStyleLbl="revTx" presStyleIdx="1" presStyleCnt="3">
        <dgm:presLayoutVars>
          <dgm:bulletEnabled val="1"/>
        </dgm:presLayoutVars>
      </dgm:prSet>
      <dgm:spPr/>
    </dgm:pt>
    <dgm:pt modelId="{BC65A7B3-F222-4E33-B3F5-CA95C1148BF3}" type="pres">
      <dgm:prSet presAssocID="{123CBF2B-2783-420F-8D64-580465853D77}" presName="bullet3c" presStyleLbl="node1" presStyleIdx="2" presStyleCnt="3"/>
      <dgm:spPr/>
    </dgm:pt>
    <dgm:pt modelId="{FCDA6574-3593-4FE5-8091-146F78858B7F}" type="pres">
      <dgm:prSet presAssocID="{123CBF2B-2783-420F-8D64-580465853D77}" presName="textBox3c" presStyleLbl="revTx" presStyleIdx="2" presStyleCnt="3">
        <dgm:presLayoutVars>
          <dgm:bulletEnabled val="1"/>
        </dgm:presLayoutVars>
      </dgm:prSet>
      <dgm:spPr/>
    </dgm:pt>
  </dgm:ptLst>
  <dgm:cxnLst>
    <dgm:cxn modelId="{E68D4308-D86D-4FA2-ADD5-583FC6F547E2}" type="presOf" srcId="{123CBF2B-2783-420F-8D64-580465853D77}" destId="{FCDA6574-3593-4FE5-8091-146F78858B7F}" srcOrd="0" destOrd="0" presId="urn:microsoft.com/office/officeart/2005/8/layout/arrow2"/>
    <dgm:cxn modelId="{B1F41F75-4D23-4627-BAF9-DDE6E12FE68C}" type="presOf" srcId="{E28690FA-2075-4497-AC5D-2578C69B049D}" destId="{A0559653-E0A9-40BC-BE46-1539DB81347C}" srcOrd="0" destOrd="0" presId="urn:microsoft.com/office/officeart/2005/8/layout/arrow2"/>
    <dgm:cxn modelId="{7ABDC4B3-FE38-42DB-8D37-40DF343B7E4D}" srcId="{DA251604-6537-47F6-8ED4-48B738E6D90E}" destId="{E28690FA-2075-4497-AC5D-2578C69B049D}" srcOrd="0" destOrd="0" parTransId="{42F0F222-4357-431D-846A-CA42CB4747D0}" sibTransId="{83265211-DE7A-4B7F-96C4-AE02BEE74478}"/>
    <dgm:cxn modelId="{1B6021C0-0DA8-4E26-A399-5915C37868FB}" srcId="{DA251604-6537-47F6-8ED4-48B738E6D90E}" destId="{123CBF2B-2783-420F-8D64-580465853D77}" srcOrd="2" destOrd="0" parTransId="{93E85BF3-AD2A-4030-994F-7D5FE85C9B18}" sibTransId="{8E8D3532-95EE-4BAC-9ADA-09B0CF4AC143}"/>
    <dgm:cxn modelId="{FF1FDBCA-39B9-4364-B970-515BF96EB623}" srcId="{DA251604-6537-47F6-8ED4-48B738E6D90E}" destId="{DC5AADEF-EC34-4579-B9BB-27CB76B7FDE0}" srcOrd="1" destOrd="0" parTransId="{1C7D1EEB-6A99-4896-9814-9DD284EC3380}" sibTransId="{110C0A64-5059-4636-89AA-5EBEFC6CDF92}"/>
    <dgm:cxn modelId="{5D266BD5-1EAC-4298-929A-3AC1D4BDAEF0}" type="presOf" srcId="{DA251604-6537-47F6-8ED4-48B738E6D90E}" destId="{BAC85338-9DE6-465D-A5E1-6A010F19B6EF}" srcOrd="0" destOrd="0" presId="urn:microsoft.com/office/officeart/2005/8/layout/arrow2"/>
    <dgm:cxn modelId="{C558E2EF-4CBF-4E76-82F4-C21ED60BE07E}" type="presOf" srcId="{DC5AADEF-EC34-4579-B9BB-27CB76B7FDE0}" destId="{EA67B679-5842-4D5D-A4DA-024DBDB6A6A3}" srcOrd="0" destOrd="0" presId="urn:microsoft.com/office/officeart/2005/8/layout/arrow2"/>
    <dgm:cxn modelId="{BBDE6CC6-BB23-44BD-B45B-D5C89D03EF0F}" type="presParOf" srcId="{BAC85338-9DE6-465D-A5E1-6A010F19B6EF}" destId="{5092226F-3A03-4598-BA56-8B7F94592FAE}" srcOrd="0" destOrd="0" presId="urn:microsoft.com/office/officeart/2005/8/layout/arrow2"/>
    <dgm:cxn modelId="{B1537282-2BFF-411C-B9BC-CA5F9631925B}" type="presParOf" srcId="{BAC85338-9DE6-465D-A5E1-6A010F19B6EF}" destId="{42566DEB-A7C4-40D9-B577-3223A242BD2E}" srcOrd="1" destOrd="0" presId="urn:microsoft.com/office/officeart/2005/8/layout/arrow2"/>
    <dgm:cxn modelId="{F99A75B2-61CA-49AE-B1D5-A94E3EA55F76}" type="presParOf" srcId="{42566DEB-A7C4-40D9-B577-3223A242BD2E}" destId="{DD726955-CEB7-47A9-B680-ABCBA69FDEED}" srcOrd="0" destOrd="0" presId="urn:microsoft.com/office/officeart/2005/8/layout/arrow2"/>
    <dgm:cxn modelId="{79553356-EC01-42C8-88F3-4EEEE4DA1EA2}" type="presParOf" srcId="{42566DEB-A7C4-40D9-B577-3223A242BD2E}" destId="{A0559653-E0A9-40BC-BE46-1539DB81347C}" srcOrd="1" destOrd="0" presId="urn:microsoft.com/office/officeart/2005/8/layout/arrow2"/>
    <dgm:cxn modelId="{47E3B039-7F14-4627-A795-55B98499E58E}" type="presParOf" srcId="{42566DEB-A7C4-40D9-B577-3223A242BD2E}" destId="{F53264EE-AEF9-4F2B-8B52-3FEC398FF616}" srcOrd="2" destOrd="0" presId="urn:microsoft.com/office/officeart/2005/8/layout/arrow2"/>
    <dgm:cxn modelId="{B668B991-0242-40B7-A187-0E6ABF0AA60E}" type="presParOf" srcId="{42566DEB-A7C4-40D9-B577-3223A242BD2E}" destId="{EA67B679-5842-4D5D-A4DA-024DBDB6A6A3}" srcOrd="3" destOrd="0" presId="urn:microsoft.com/office/officeart/2005/8/layout/arrow2"/>
    <dgm:cxn modelId="{65387108-CC68-446C-8CFF-97843A739826}" type="presParOf" srcId="{42566DEB-A7C4-40D9-B577-3223A242BD2E}" destId="{BC65A7B3-F222-4E33-B3F5-CA95C1148BF3}" srcOrd="4" destOrd="0" presId="urn:microsoft.com/office/officeart/2005/8/layout/arrow2"/>
    <dgm:cxn modelId="{B25CAFA4-B6E1-4A99-9757-9F612901A60D}" type="presParOf" srcId="{42566DEB-A7C4-40D9-B577-3223A242BD2E}" destId="{FCDA6574-3593-4FE5-8091-146F78858B7F}" srcOrd="5" destOrd="0" presId="urn:microsoft.com/office/officeart/2005/8/layout/arrow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3F17BD2-1D3D-4B1A-B8BB-60ED85E387A8}" type="doc">
      <dgm:prSet loTypeId="urn:microsoft.com/office/officeart/2005/8/layout/matrix2" loCatId="matrix" qsTypeId="urn:microsoft.com/office/officeart/2005/8/quickstyle/simple3" qsCatId="simple" csTypeId="urn:microsoft.com/office/officeart/2005/8/colors/accent1_2" csCatId="accent1" phldr="1"/>
      <dgm:spPr/>
      <dgm:t>
        <a:bodyPr/>
        <a:lstStyle/>
        <a:p>
          <a:endParaRPr lang="en-IN"/>
        </a:p>
      </dgm:t>
    </dgm:pt>
    <dgm:pt modelId="{346C2C36-B0AF-4174-9EC5-0088ADC7B10A}">
      <dgm:prSet phldrT="[Text]" custT="1"/>
      <dgm:spPr/>
      <dgm:t>
        <a:bodyPr/>
        <a:lstStyle/>
        <a:p>
          <a:endParaRPr lang="en-IN" sz="2000" dirty="0">
            <a:solidFill>
              <a:schemeClr val="accent1">
                <a:lumMod val="50000"/>
              </a:schemeClr>
            </a:solidFill>
          </a:endParaRPr>
        </a:p>
        <a:p>
          <a:r>
            <a:rPr lang="en-IN" sz="2000" dirty="0">
              <a:solidFill>
                <a:schemeClr val="accent1">
                  <a:lumMod val="50000"/>
                </a:schemeClr>
              </a:solidFill>
            </a:rPr>
            <a:t>STRENGTHS</a:t>
          </a:r>
        </a:p>
        <a:p>
          <a:r>
            <a:rPr lang="en-US" sz="2000" dirty="0"/>
            <a:t>No. of Customers that can be acquired is huge</a:t>
          </a:r>
        </a:p>
        <a:p>
          <a:r>
            <a:rPr lang="en-US" sz="2000" dirty="0"/>
            <a:t>No other competitor works on collection of all the waste(</a:t>
          </a:r>
          <a:r>
            <a:rPr lang="en-US" sz="2000" dirty="0" err="1"/>
            <a:t>Dry+Wet</a:t>
          </a:r>
          <a:r>
            <a:rPr lang="en-US" sz="2000" dirty="0"/>
            <a:t>) </a:t>
          </a:r>
        </a:p>
        <a:p>
          <a:endParaRPr lang="en-IN" sz="2800" dirty="0"/>
        </a:p>
        <a:p>
          <a:endParaRPr lang="en-IN" sz="1100" dirty="0"/>
        </a:p>
      </dgm:t>
    </dgm:pt>
    <dgm:pt modelId="{4673926A-6826-4523-8F03-470D81D2AA1E}" type="parTrans" cxnId="{10E56972-2BDE-498E-B814-16A7DC07B4F2}">
      <dgm:prSet/>
      <dgm:spPr/>
      <dgm:t>
        <a:bodyPr/>
        <a:lstStyle/>
        <a:p>
          <a:endParaRPr lang="en-IN"/>
        </a:p>
      </dgm:t>
    </dgm:pt>
    <dgm:pt modelId="{F4016B66-62FF-475B-9A6D-F9BC7E8D4EEC}" type="sibTrans" cxnId="{10E56972-2BDE-498E-B814-16A7DC07B4F2}">
      <dgm:prSet/>
      <dgm:spPr/>
      <dgm:t>
        <a:bodyPr/>
        <a:lstStyle/>
        <a:p>
          <a:endParaRPr lang="en-IN"/>
        </a:p>
      </dgm:t>
    </dgm:pt>
    <dgm:pt modelId="{0FEE79B1-EC65-4BC7-8BF2-0709BBA926EB}">
      <dgm:prSet phldrT="[Text]"/>
      <dgm:spPr/>
      <dgm:t>
        <a:bodyPr/>
        <a:lstStyle/>
        <a:p>
          <a:r>
            <a:rPr lang="en-IN" dirty="0">
              <a:solidFill>
                <a:schemeClr val="accent1">
                  <a:lumMod val="50000"/>
                </a:schemeClr>
              </a:solidFill>
            </a:rPr>
            <a:t>WEAKNESS</a:t>
          </a:r>
        </a:p>
        <a:p>
          <a:r>
            <a:rPr lang="en-IN" dirty="0"/>
            <a:t>Profit margin is less</a:t>
          </a:r>
        </a:p>
        <a:p>
          <a:r>
            <a:rPr lang="en-IN" dirty="0"/>
            <a:t>Need to operate in bulk to generate Revenue(If we do not collaborate with Government in that case) </a:t>
          </a:r>
        </a:p>
      </dgm:t>
    </dgm:pt>
    <dgm:pt modelId="{DB5D6BDB-9956-43A8-AE97-F14AFDA9B29E}" type="parTrans" cxnId="{128D43E5-0047-447F-9979-AE8AA36C1048}">
      <dgm:prSet/>
      <dgm:spPr/>
      <dgm:t>
        <a:bodyPr/>
        <a:lstStyle/>
        <a:p>
          <a:endParaRPr lang="en-IN"/>
        </a:p>
      </dgm:t>
    </dgm:pt>
    <dgm:pt modelId="{243A8135-AC2B-43C5-A966-7453CC4CCF5C}" type="sibTrans" cxnId="{128D43E5-0047-447F-9979-AE8AA36C1048}">
      <dgm:prSet/>
      <dgm:spPr/>
      <dgm:t>
        <a:bodyPr/>
        <a:lstStyle/>
        <a:p>
          <a:endParaRPr lang="en-IN"/>
        </a:p>
      </dgm:t>
    </dgm:pt>
    <dgm:pt modelId="{752D1791-9DB6-46B7-A0CD-166DCEEC76B5}">
      <dgm:prSet phldrT="[Text]"/>
      <dgm:spPr/>
      <dgm:t>
        <a:bodyPr/>
        <a:lstStyle/>
        <a:p>
          <a:r>
            <a:rPr lang="en-IN" dirty="0">
              <a:solidFill>
                <a:schemeClr val="accent1">
                  <a:lumMod val="50000"/>
                </a:schemeClr>
              </a:solidFill>
            </a:rPr>
            <a:t>OPPORTUNITY</a:t>
          </a:r>
        </a:p>
        <a:p>
          <a:r>
            <a:rPr lang="en-US" dirty="0"/>
            <a:t>The cleanliness of the city is ensured soon</a:t>
          </a:r>
        </a:p>
        <a:p>
          <a:r>
            <a:rPr lang="en-US" dirty="0"/>
            <a:t>People will be </a:t>
          </a:r>
          <a:r>
            <a:rPr lang="en-US" dirty="0" err="1"/>
            <a:t>concious</a:t>
          </a:r>
          <a:r>
            <a:rPr lang="en-US" dirty="0"/>
            <a:t> of not throwing wastes on roads and try giving it to us because in this case they are paid by us.</a:t>
          </a:r>
        </a:p>
      </dgm:t>
    </dgm:pt>
    <dgm:pt modelId="{D4C066D9-EDF6-4D94-B664-6664A513925E}" type="parTrans" cxnId="{B5D8FBFB-BDDA-48B6-BAED-E9CB1F549C76}">
      <dgm:prSet/>
      <dgm:spPr/>
      <dgm:t>
        <a:bodyPr/>
        <a:lstStyle/>
        <a:p>
          <a:endParaRPr lang="en-IN"/>
        </a:p>
      </dgm:t>
    </dgm:pt>
    <dgm:pt modelId="{41A7DE36-8FDD-47C1-9DB0-594EC01C78E8}" type="sibTrans" cxnId="{B5D8FBFB-BDDA-48B6-BAED-E9CB1F549C76}">
      <dgm:prSet/>
      <dgm:spPr/>
      <dgm:t>
        <a:bodyPr/>
        <a:lstStyle/>
        <a:p>
          <a:endParaRPr lang="en-IN"/>
        </a:p>
      </dgm:t>
    </dgm:pt>
    <dgm:pt modelId="{A61A616D-D8DE-4003-974E-F2E8FEA85647}">
      <dgm:prSet phldrT="[Text]"/>
      <dgm:spPr/>
      <dgm:t>
        <a:bodyPr/>
        <a:lstStyle/>
        <a:p>
          <a:endParaRPr lang="en-IN" dirty="0">
            <a:solidFill>
              <a:schemeClr val="accent1">
                <a:lumMod val="50000"/>
              </a:schemeClr>
            </a:solidFill>
          </a:endParaRPr>
        </a:p>
        <a:p>
          <a:r>
            <a:rPr lang="en-IN" dirty="0">
              <a:solidFill>
                <a:schemeClr val="accent1">
                  <a:lumMod val="50000"/>
                </a:schemeClr>
              </a:solidFill>
            </a:rPr>
            <a:t>THREATS</a:t>
          </a:r>
        </a:p>
        <a:p>
          <a:r>
            <a:rPr lang="en-US" dirty="0"/>
            <a:t>The stray animals who used to find food in the roads will face problem. </a:t>
          </a:r>
        </a:p>
        <a:p>
          <a:r>
            <a:rPr lang="en-US" dirty="0"/>
            <a:t>Competitors may start to collect wet waste as well .</a:t>
          </a:r>
          <a:endParaRPr lang="en-IN" dirty="0">
            <a:solidFill>
              <a:schemeClr val="accent1">
                <a:lumMod val="50000"/>
              </a:schemeClr>
            </a:solidFill>
          </a:endParaRPr>
        </a:p>
        <a:p>
          <a:endParaRPr lang="en-IN" dirty="0"/>
        </a:p>
        <a:p>
          <a:endParaRPr lang="en-IN" dirty="0"/>
        </a:p>
      </dgm:t>
    </dgm:pt>
    <dgm:pt modelId="{3A7884B4-39FA-4A7E-913E-FB2ECB0BCD8F}" type="parTrans" cxnId="{0AD2CFCB-36E8-4333-BF67-A3DFE2FD046A}">
      <dgm:prSet/>
      <dgm:spPr/>
      <dgm:t>
        <a:bodyPr/>
        <a:lstStyle/>
        <a:p>
          <a:endParaRPr lang="en-IN"/>
        </a:p>
      </dgm:t>
    </dgm:pt>
    <dgm:pt modelId="{1A967C32-E3AB-43C5-BBC7-EE25D375AFEB}" type="sibTrans" cxnId="{0AD2CFCB-36E8-4333-BF67-A3DFE2FD046A}">
      <dgm:prSet/>
      <dgm:spPr/>
      <dgm:t>
        <a:bodyPr/>
        <a:lstStyle/>
        <a:p>
          <a:endParaRPr lang="en-IN"/>
        </a:p>
      </dgm:t>
    </dgm:pt>
    <dgm:pt modelId="{02FFEA19-29FF-446E-874A-59897AA7898A}" type="pres">
      <dgm:prSet presAssocID="{53F17BD2-1D3D-4B1A-B8BB-60ED85E387A8}" presName="matrix" presStyleCnt="0">
        <dgm:presLayoutVars>
          <dgm:chMax val="1"/>
          <dgm:dir/>
          <dgm:resizeHandles val="exact"/>
        </dgm:presLayoutVars>
      </dgm:prSet>
      <dgm:spPr/>
    </dgm:pt>
    <dgm:pt modelId="{8C774FC1-E5E4-4F84-8406-48CEBB248ECB}" type="pres">
      <dgm:prSet presAssocID="{53F17BD2-1D3D-4B1A-B8BB-60ED85E387A8}" presName="axisShape" presStyleLbl="bgShp" presStyleIdx="0" presStyleCnt="1" custScaleX="183510"/>
      <dgm:spPr/>
    </dgm:pt>
    <dgm:pt modelId="{1DFCE592-959F-4792-9B06-B64F54675D46}" type="pres">
      <dgm:prSet presAssocID="{53F17BD2-1D3D-4B1A-B8BB-60ED85E387A8}" presName="rect1" presStyleLbl="node1" presStyleIdx="0" presStyleCnt="4" custScaleX="211076" custScaleY="110497" custLinFactNeighborX="-58548" custLinFactNeighborY="-5311">
        <dgm:presLayoutVars>
          <dgm:chMax val="0"/>
          <dgm:chPref val="0"/>
          <dgm:bulletEnabled val="1"/>
        </dgm:presLayoutVars>
      </dgm:prSet>
      <dgm:spPr/>
    </dgm:pt>
    <dgm:pt modelId="{B31A42C2-0978-4F05-907C-43F49AFBBF47}" type="pres">
      <dgm:prSet presAssocID="{53F17BD2-1D3D-4B1A-B8BB-60ED85E387A8}" presName="rect2" presStyleLbl="node1" presStyleIdx="1" presStyleCnt="4" custScaleX="227262" custScaleY="110496" custLinFactNeighborX="61180" custLinFactNeighborY="-6449">
        <dgm:presLayoutVars>
          <dgm:chMax val="0"/>
          <dgm:chPref val="0"/>
          <dgm:bulletEnabled val="1"/>
        </dgm:presLayoutVars>
      </dgm:prSet>
      <dgm:spPr/>
    </dgm:pt>
    <dgm:pt modelId="{34439D4D-975E-4157-AE40-B30C4D2E7CDB}" type="pres">
      <dgm:prSet presAssocID="{53F17BD2-1D3D-4B1A-B8BB-60ED85E387A8}" presName="rect3" presStyleLbl="node1" presStyleIdx="2" presStyleCnt="4" custScaleX="223215" custScaleY="112758" custLinFactNeighborX="-58422" custLinFactNeighborY="7208">
        <dgm:presLayoutVars>
          <dgm:chMax val="0"/>
          <dgm:chPref val="0"/>
          <dgm:bulletEnabled val="1"/>
        </dgm:presLayoutVars>
      </dgm:prSet>
      <dgm:spPr/>
    </dgm:pt>
    <dgm:pt modelId="{49257383-0573-4E94-8226-3B74704D725C}" type="pres">
      <dgm:prSet presAssocID="{53F17BD2-1D3D-4B1A-B8BB-60ED85E387A8}" presName="rect4" presStyleLbl="node1" presStyleIdx="3" presStyleCnt="4" custScaleX="213559" custLinFactNeighborX="62973" custLinFactNeighborY="7209">
        <dgm:presLayoutVars>
          <dgm:chMax val="0"/>
          <dgm:chPref val="0"/>
          <dgm:bulletEnabled val="1"/>
        </dgm:presLayoutVars>
      </dgm:prSet>
      <dgm:spPr/>
    </dgm:pt>
  </dgm:ptLst>
  <dgm:cxnLst>
    <dgm:cxn modelId="{5F4D8E08-3B5C-40DE-B958-C080F04DA978}" type="presOf" srcId="{A61A616D-D8DE-4003-974E-F2E8FEA85647}" destId="{49257383-0573-4E94-8226-3B74704D725C}" srcOrd="0" destOrd="0" presId="urn:microsoft.com/office/officeart/2005/8/layout/matrix2"/>
    <dgm:cxn modelId="{171C9B3F-5EB9-4AEA-81D7-057D78C666B9}" type="presOf" srcId="{346C2C36-B0AF-4174-9EC5-0088ADC7B10A}" destId="{1DFCE592-959F-4792-9B06-B64F54675D46}" srcOrd="0" destOrd="0" presId="urn:microsoft.com/office/officeart/2005/8/layout/matrix2"/>
    <dgm:cxn modelId="{7A040D5E-180F-4365-AB7A-4211BBC0F0B9}" type="presOf" srcId="{752D1791-9DB6-46B7-A0CD-166DCEEC76B5}" destId="{34439D4D-975E-4157-AE40-B30C4D2E7CDB}" srcOrd="0" destOrd="0" presId="urn:microsoft.com/office/officeart/2005/8/layout/matrix2"/>
    <dgm:cxn modelId="{10E56972-2BDE-498E-B814-16A7DC07B4F2}" srcId="{53F17BD2-1D3D-4B1A-B8BB-60ED85E387A8}" destId="{346C2C36-B0AF-4174-9EC5-0088ADC7B10A}" srcOrd="0" destOrd="0" parTransId="{4673926A-6826-4523-8F03-470D81D2AA1E}" sibTransId="{F4016B66-62FF-475B-9A6D-F9BC7E8D4EEC}"/>
    <dgm:cxn modelId="{C6C285BC-D0F2-462C-A3FA-20784C28054A}" type="presOf" srcId="{53F17BD2-1D3D-4B1A-B8BB-60ED85E387A8}" destId="{02FFEA19-29FF-446E-874A-59897AA7898A}" srcOrd="0" destOrd="0" presId="urn:microsoft.com/office/officeart/2005/8/layout/matrix2"/>
    <dgm:cxn modelId="{0AD2CFCB-36E8-4333-BF67-A3DFE2FD046A}" srcId="{53F17BD2-1D3D-4B1A-B8BB-60ED85E387A8}" destId="{A61A616D-D8DE-4003-974E-F2E8FEA85647}" srcOrd="3" destOrd="0" parTransId="{3A7884B4-39FA-4A7E-913E-FB2ECB0BCD8F}" sibTransId="{1A967C32-E3AB-43C5-BBC7-EE25D375AFEB}"/>
    <dgm:cxn modelId="{8938B7D2-3FC2-42B9-B690-BA36A03637E8}" type="presOf" srcId="{0FEE79B1-EC65-4BC7-8BF2-0709BBA926EB}" destId="{B31A42C2-0978-4F05-907C-43F49AFBBF47}" srcOrd="0" destOrd="0" presId="urn:microsoft.com/office/officeart/2005/8/layout/matrix2"/>
    <dgm:cxn modelId="{128D43E5-0047-447F-9979-AE8AA36C1048}" srcId="{53F17BD2-1D3D-4B1A-B8BB-60ED85E387A8}" destId="{0FEE79B1-EC65-4BC7-8BF2-0709BBA926EB}" srcOrd="1" destOrd="0" parTransId="{DB5D6BDB-9956-43A8-AE97-F14AFDA9B29E}" sibTransId="{243A8135-AC2B-43C5-A966-7453CC4CCF5C}"/>
    <dgm:cxn modelId="{B5D8FBFB-BDDA-48B6-BAED-E9CB1F549C76}" srcId="{53F17BD2-1D3D-4B1A-B8BB-60ED85E387A8}" destId="{752D1791-9DB6-46B7-A0CD-166DCEEC76B5}" srcOrd="2" destOrd="0" parTransId="{D4C066D9-EDF6-4D94-B664-6664A513925E}" sibTransId="{41A7DE36-8FDD-47C1-9DB0-594EC01C78E8}"/>
    <dgm:cxn modelId="{966D9B52-6F11-43C4-B2A8-FF0A555FD1BD}" type="presParOf" srcId="{02FFEA19-29FF-446E-874A-59897AA7898A}" destId="{8C774FC1-E5E4-4F84-8406-48CEBB248ECB}" srcOrd="0" destOrd="0" presId="urn:microsoft.com/office/officeart/2005/8/layout/matrix2"/>
    <dgm:cxn modelId="{C4BE43E5-80BD-4731-8564-88FF5EF9371A}" type="presParOf" srcId="{02FFEA19-29FF-446E-874A-59897AA7898A}" destId="{1DFCE592-959F-4792-9B06-B64F54675D46}" srcOrd="1" destOrd="0" presId="urn:microsoft.com/office/officeart/2005/8/layout/matrix2"/>
    <dgm:cxn modelId="{FC52C10A-F5FD-4E40-AC6F-4551D1B5D3DD}" type="presParOf" srcId="{02FFEA19-29FF-446E-874A-59897AA7898A}" destId="{B31A42C2-0978-4F05-907C-43F49AFBBF47}" srcOrd="2" destOrd="0" presId="urn:microsoft.com/office/officeart/2005/8/layout/matrix2"/>
    <dgm:cxn modelId="{2C7CAAF9-892B-4605-8B36-B10B72EC4113}" type="presParOf" srcId="{02FFEA19-29FF-446E-874A-59897AA7898A}" destId="{34439D4D-975E-4157-AE40-B30C4D2E7CDB}" srcOrd="3" destOrd="0" presId="urn:microsoft.com/office/officeart/2005/8/layout/matrix2"/>
    <dgm:cxn modelId="{1736B62C-87F4-4685-BE22-B7FF6F8CDC0B}" type="presParOf" srcId="{02FFEA19-29FF-446E-874A-59897AA7898A}" destId="{49257383-0573-4E94-8226-3B74704D725C}" srcOrd="4" destOrd="0" presId="urn:microsoft.com/office/officeart/2005/8/layout/matrix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4B194E0-51B7-46EB-A2A3-C230EE932E32}" type="doc">
      <dgm:prSet loTypeId="urn:microsoft.com/office/officeart/2005/8/layout/lProcess2" loCatId="relationship" qsTypeId="urn:microsoft.com/office/officeart/2005/8/quickstyle/simple1" qsCatId="simple" csTypeId="urn:microsoft.com/office/officeart/2005/8/colors/accent1_2" csCatId="accent1" phldr="1"/>
      <dgm:spPr/>
      <dgm:t>
        <a:bodyPr/>
        <a:lstStyle/>
        <a:p>
          <a:endParaRPr lang="en-IN"/>
        </a:p>
      </dgm:t>
    </dgm:pt>
    <dgm:pt modelId="{DE7FD162-6040-4F3B-9DC5-6D09BCECD202}">
      <dgm:prSet phldrT="[Text]"/>
      <dgm:spPr/>
      <dgm:t>
        <a:bodyPr/>
        <a:lstStyle/>
        <a:p>
          <a:r>
            <a:rPr lang="en-IN" dirty="0"/>
            <a:t>Active</a:t>
          </a:r>
        </a:p>
      </dgm:t>
    </dgm:pt>
    <dgm:pt modelId="{48735640-92E5-4655-8B2E-077AF31F3912}" type="parTrans" cxnId="{4DDA6169-96DB-4F5F-97CD-426921AE2B38}">
      <dgm:prSet/>
      <dgm:spPr/>
      <dgm:t>
        <a:bodyPr/>
        <a:lstStyle/>
        <a:p>
          <a:endParaRPr lang="en-IN"/>
        </a:p>
      </dgm:t>
    </dgm:pt>
    <dgm:pt modelId="{F8A335CE-B027-462D-90F3-8E98275AAAF7}" type="sibTrans" cxnId="{4DDA6169-96DB-4F5F-97CD-426921AE2B38}">
      <dgm:prSet/>
      <dgm:spPr/>
      <dgm:t>
        <a:bodyPr/>
        <a:lstStyle/>
        <a:p>
          <a:endParaRPr lang="en-IN"/>
        </a:p>
      </dgm:t>
    </dgm:pt>
    <dgm:pt modelId="{38C78272-F855-4537-B990-9695B3B0D9C4}">
      <dgm:prSet phldrT="[Text]"/>
      <dgm:spPr/>
      <dgm:t>
        <a:bodyPr/>
        <a:lstStyle/>
        <a:p>
          <a:r>
            <a:rPr lang="en-IN" dirty="0"/>
            <a:t>The Core Team</a:t>
          </a:r>
        </a:p>
      </dgm:t>
    </dgm:pt>
    <dgm:pt modelId="{4C1AA542-7F25-4258-AABC-7567C071AA85}" type="parTrans" cxnId="{184178FD-CA22-4A65-9115-474227DF7398}">
      <dgm:prSet/>
      <dgm:spPr/>
      <dgm:t>
        <a:bodyPr/>
        <a:lstStyle/>
        <a:p>
          <a:endParaRPr lang="en-IN"/>
        </a:p>
      </dgm:t>
    </dgm:pt>
    <dgm:pt modelId="{BB064864-D44B-42C6-8952-D93ED9655B0C}" type="sibTrans" cxnId="{184178FD-CA22-4A65-9115-474227DF7398}">
      <dgm:prSet/>
      <dgm:spPr/>
      <dgm:t>
        <a:bodyPr/>
        <a:lstStyle/>
        <a:p>
          <a:endParaRPr lang="en-IN"/>
        </a:p>
      </dgm:t>
    </dgm:pt>
    <dgm:pt modelId="{0BBAA035-7661-4C88-B3F4-EC5028DC6247}">
      <dgm:prSet phldrT="[Text]"/>
      <dgm:spPr/>
      <dgm:t>
        <a:bodyPr/>
        <a:lstStyle/>
        <a:p>
          <a:pPr>
            <a:buFont typeface="Arial" panose="020B0604020202020204" pitchFamily="34" charset="0"/>
            <a:buChar char="•"/>
          </a:pPr>
          <a:r>
            <a:rPr lang="en-IN" dirty="0"/>
            <a:t>Workers in the Warehouses for segregation of waste</a:t>
          </a:r>
        </a:p>
        <a:p>
          <a:pPr>
            <a:buFont typeface="Arial" panose="020B0604020202020204" pitchFamily="34" charset="0"/>
            <a:buChar char="•"/>
          </a:pPr>
          <a:r>
            <a:rPr lang="en-IN" dirty="0"/>
            <a:t>Workers for transportation from Door to Warehouse</a:t>
          </a:r>
        </a:p>
      </dgm:t>
    </dgm:pt>
    <dgm:pt modelId="{39C953B0-E7EA-45CB-8D59-1C80130B488D}" type="parTrans" cxnId="{5AA65889-2B29-44FF-A147-AEF527AABC0C}">
      <dgm:prSet/>
      <dgm:spPr/>
      <dgm:t>
        <a:bodyPr/>
        <a:lstStyle/>
        <a:p>
          <a:endParaRPr lang="en-IN"/>
        </a:p>
      </dgm:t>
    </dgm:pt>
    <dgm:pt modelId="{0AF2406A-3EB0-4542-BD1C-8BC2384FFD46}" type="sibTrans" cxnId="{5AA65889-2B29-44FF-A147-AEF527AABC0C}">
      <dgm:prSet/>
      <dgm:spPr/>
      <dgm:t>
        <a:bodyPr/>
        <a:lstStyle/>
        <a:p>
          <a:endParaRPr lang="en-IN"/>
        </a:p>
      </dgm:t>
    </dgm:pt>
    <dgm:pt modelId="{F9580EF8-DADC-4C64-A942-BDCA280898FF}">
      <dgm:prSet phldrT="[Text]"/>
      <dgm:spPr/>
      <dgm:t>
        <a:bodyPr/>
        <a:lstStyle/>
        <a:p>
          <a:r>
            <a:rPr lang="en-IN" dirty="0"/>
            <a:t>Passive</a:t>
          </a:r>
        </a:p>
      </dgm:t>
    </dgm:pt>
    <dgm:pt modelId="{09FFD988-E7A3-4EA7-BCCC-A32924D36752}" type="parTrans" cxnId="{4E2563F5-4CAD-42A0-926A-ED163B5715B8}">
      <dgm:prSet/>
      <dgm:spPr/>
      <dgm:t>
        <a:bodyPr/>
        <a:lstStyle/>
        <a:p>
          <a:endParaRPr lang="en-IN"/>
        </a:p>
      </dgm:t>
    </dgm:pt>
    <dgm:pt modelId="{A45180AD-B651-4614-89A1-5B6C967998E6}" type="sibTrans" cxnId="{4E2563F5-4CAD-42A0-926A-ED163B5715B8}">
      <dgm:prSet/>
      <dgm:spPr/>
      <dgm:t>
        <a:bodyPr/>
        <a:lstStyle/>
        <a:p>
          <a:endParaRPr lang="en-IN"/>
        </a:p>
      </dgm:t>
    </dgm:pt>
    <dgm:pt modelId="{8E8FBDC3-8BFB-4173-8603-05BECBCEEFBB}">
      <dgm:prSet phldrT="[Text]"/>
      <dgm:spPr/>
      <dgm:t>
        <a:bodyPr/>
        <a:lstStyle/>
        <a:p>
          <a:r>
            <a:rPr lang="en-IN" dirty="0"/>
            <a:t>For SMC Collaboration, interns for application development and maintenance</a:t>
          </a:r>
        </a:p>
      </dgm:t>
    </dgm:pt>
    <dgm:pt modelId="{AE3B021C-FC83-4FB3-8588-3061E7C4C60C}" type="parTrans" cxnId="{84E96602-EC9F-41EF-B057-35EF96D18B6C}">
      <dgm:prSet/>
      <dgm:spPr/>
      <dgm:t>
        <a:bodyPr/>
        <a:lstStyle/>
        <a:p>
          <a:endParaRPr lang="en-IN"/>
        </a:p>
      </dgm:t>
    </dgm:pt>
    <dgm:pt modelId="{D2753220-0DF6-4B99-A189-D57CCE1501CF}" type="sibTrans" cxnId="{84E96602-EC9F-41EF-B057-35EF96D18B6C}">
      <dgm:prSet/>
      <dgm:spPr/>
      <dgm:t>
        <a:bodyPr/>
        <a:lstStyle/>
        <a:p>
          <a:endParaRPr lang="en-IN"/>
        </a:p>
      </dgm:t>
    </dgm:pt>
    <dgm:pt modelId="{88AFFEB3-3324-478B-A8F4-C2D28804FA8A}">
      <dgm:prSet phldrT="[Text]"/>
      <dgm:spPr/>
      <dgm:t>
        <a:bodyPr/>
        <a:lstStyle/>
        <a:p>
          <a:r>
            <a:rPr lang="en-US" dirty="0"/>
            <a:t>The cleanliness workers (who are already working under some private agency or govt) will get a passive source of income</a:t>
          </a:r>
          <a:endParaRPr lang="en-IN" dirty="0"/>
        </a:p>
      </dgm:t>
    </dgm:pt>
    <dgm:pt modelId="{007B79D0-5EDC-452E-AB95-72D24019B6D5}" type="parTrans" cxnId="{7D2C2338-D1C5-4C4B-813E-B5B971244B2B}">
      <dgm:prSet/>
      <dgm:spPr/>
      <dgm:t>
        <a:bodyPr/>
        <a:lstStyle/>
        <a:p>
          <a:endParaRPr lang="en-IN"/>
        </a:p>
      </dgm:t>
    </dgm:pt>
    <dgm:pt modelId="{A48D8927-AD12-4EF9-9011-02A5B779D0C0}" type="sibTrans" cxnId="{7D2C2338-D1C5-4C4B-813E-B5B971244B2B}">
      <dgm:prSet/>
      <dgm:spPr/>
      <dgm:t>
        <a:bodyPr/>
        <a:lstStyle/>
        <a:p>
          <a:endParaRPr lang="en-IN"/>
        </a:p>
      </dgm:t>
    </dgm:pt>
    <dgm:pt modelId="{F811B73E-EF65-42E2-A86D-F32A59459518}" type="pres">
      <dgm:prSet presAssocID="{14B194E0-51B7-46EB-A2A3-C230EE932E32}" presName="theList" presStyleCnt="0">
        <dgm:presLayoutVars>
          <dgm:dir/>
          <dgm:animLvl val="lvl"/>
          <dgm:resizeHandles val="exact"/>
        </dgm:presLayoutVars>
      </dgm:prSet>
      <dgm:spPr/>
    </dgm:pt>
    <dgm:pt modelId="{9F16E707-F096-4BC0-B743-DBD2C0D11D42}" type="pres">
      <dgm:prSet presAssocID="{DE7FD162-6040-4F3B-9DC5-6D09BCECD202}" presName="compNode" presStyleCnt="0"/>
      <dgm:spPr/>
    </dgm:pt>
    <dgm:pt modelId="{7BB79B9E-A39C-4302-9F9B-429601F377C7}" type="pres">
      <dgm:prSet presAssocID="{DE7FD162-6040-4F3B-9DC5-6D09BCECD202}" presName="aNode" presStyleLbl="bgShp" presStyleIdx="0" presStyleCnt="2"/>
      <dgm:spPr/>
    </dgm:pt>
    <dgm:pt modelId="{016E74BE-161F-404A-98E2-1EB025DB2671}" type="pres">
      <dgm:prSet presAssocID="{DE7FD162-6040-4F3B-9DC5-6D09BCECD202}" presName="textNode" presStyleLbl="bgShp" presStyleIdx="0" presStyleCnt="2"/>
      <dgm:spPr/>
    </dgm:pt>
    <dgm:pt modelId="{2B887751-D76D-4605-A266-B4B225533BEE}" type="pres">
      <dgm:prSet presAssocID="{DE7FD162-6040-4F3B-9DC5-6D09BCECD202}" presName="compChildNode" presStyleCnt="0"/>
      <dgm:spPr/>
    </dgm:pt>
    <dgm:pt modelId="{962CDB00-3EC8-44BE-8D2A-8F839C4C539F}" type="pres">
      <dgm:prSet presAssocID="{DE7FD162-6040-4F3B-9DC5-6D09BCECD202}" presName="theInnerList" presStyleCnt="0"/>
      <dgm:spPr/>
    </dgm:pt>
    <dgm:pt modelId="{5AE590DC-77E3-44FD-ABFF-4D44C9E300AB}" type="pres">
      <dgm:prSet presAssocID="{38C78272-F855-4537-B990-9695B3B0D9C4}" presName="childNode" presStyleLbl="node1" presStyleIdx="0" presStyleCnt="4">
        <dgm:presLayoutVars>
          <dgm:bulletEnabled val="1"/>
        </dgm:presLayoutVars>
      </dgm:prSet>
      <dgm:spPr/>
    </dgm:pt>
    <dgm:pt modelId="{CFE7BE6E-35AC-483F-9EB9-D99D2A40175C}" type="pres">
      <dgm:prSet presAssocID="{38C78272-F855-4537-B990-9695B3B0D9C4}" presName="aSpace2" presStyleCnt="0"/>
      <dgm:spPr/>
    </dgm:pt>
    <dgm:pt modelId="{43685CED-A546-4936-B6BF-5FDA07C8A1BC}" type="pres">
      <dgm:prSet presAssocID="{0BBAA035-7661-4C88-B3F4-EC5028DC6247}" presName="childNode" presStyleLbl="node1" presStyleIdx="1" presStyleCnt="4">
        <dgm:presLayoutVars>
          <dgm:bulletEnabled val="1"/>
        </dgm:presLayoutVars>
      </dgm:prSet>
      <dgm:spPr/>
    </dgm:pt>
    <dgm:pt modelId="{FD3EA63D-66F0-4F74-9FC0-42F406CCB898}" type="pres">
      <dgm:prSet presAssocID="{DE7FD162-6040-4F3B-9DC5-6D09BCECD202}" presName="aSpace" presStyleCnt="0"/>
      <dgm:spPr/>
    </dgm:pt>
    <dgm:pt modelId="{AD935735-6DBF-47F5-82B1-32C527A76161}" type="pres">
      <dgm:prSet presAssocID="{F9580EF8-DADC-4C64-A942-BDCA280898FF}" presName="compNode" presStyleCnt="0"/>
      <dgm:spPr/>
    </dgm:pt>
    <dgm:pt modelId="{C0D4C5DF-D823-4587-B7BA-BA99EFAE2993}" type="pres">
      <dgm:prSet presAssocID="{F9580EF8-DADC-4C64-A942-BDCA280898FF}" presName="aNode" presStyleLbl="bgShp" presStyleIdx="1" presStyleCnt="2"/>
      <dgm:spPr/>
    </dgm:pt>
    <dgm:pt modelId="{A6DA655A-D986-4B4C-B55B-537D4617F532}" type="pres">
      <dgm:prSet presAssocID="{F9580EF8-DADC-4C64-A942-BDCA280898FF}" presName="textNode" presStyleLbl="bgShp" presStyleIdx="1" presStyleCnt="2"/>
      <dgm:spPr/>
    </dgm:pt>
    <dgm:pt modelId="{B7582C8B-4CC9-4035-9611-83BC81BDDA5A}" type="pres">
      <dgm:prSet presAssocID="{F9580EF8-DADC-4C64-A942-BDCA280898FF}" presName="compChildNode" presStyleCnt="0"/>
      <dgm:spPr/>
    </dgm:pt>
    <dgm:pt modelId="{738212EA-61C7-4248-A575-16B10727D3BB}" type="pres">
      <dgm:prSet presAssocID="{F9580EF8-DADC-4C64-A942-BDCA280898FF}" presName="theInnerList" presStyleCnt="0"/>
      <dgm:spPr/>
    </dgm:pt>
    <dgm:pt modelId="{7EB8C204-7D82-4E42-B3AF-F1A6A6B651B4}" type="pres">
      <dgm:prSet presAssocID="{8E8FBDC3-8BFB-4173-8603-05BECBCEEFBB}" presName="childNode" presStyleLbl="node1" presStyleIdx="2" presStyleCnt="4">
        <dgm:presLayoutVars>
          <dgm:bulletEnabled val="1"/>
        </dgm:presLayoutVars>
      </dgm:prSet>
      <dgm:spPr/>
    </dgm:pt>
    <dgm:pt modelId="{2E158523-98CE-4A95-A142-BA7DF1D8318B}" type="pres">
      <dgm:prSet presAssocID="{8E8FBDC3-8BFB-4173-8603-05BECBCEEFBB}" presName="aSpace2" presStyleCnt="0"/>
      <dgm:spPr/>
    </dgm:pt>
    <dgm:pt modelId="{B94E95A9-EFC1-4655-B6B7-B4052DCF75A3}" type="pres">
      <dgm:prSet presAssocID="{88AFFEB3-3324-478B-A8F4-C2D28804FA8A}" presName="childNode" presStyleLbl="node1" presStyleIdx="3" presStyleCnt="4">
        <dgm:presLayoutVars>
          <dgm:bulletEnabled val="1"/>
        </dgm:presLayoutVars>
      </dgm:prSet>
      <dgm:spPr/>
    </dgm:pt>
  </dgm:ptLst>
  <dgm:cxnLst>
    <dgm:cxn modelId="{84E96602-EC9F-41EF-B057-35EF96D18B6C}" srcId="{F9580EF8-DADC-4C64-A942-BDCA280898FF}" destId="{8E8FBDC3-8BFB-4173-8603-05BECBCEEFBB}" srcOrd="0" destOrd="0" parTransId="{AE3B021C-FC83-4FB3-8588-3061E7C4C60C}" sibTransId="{D2753220-0DF6-4B99-A189-D57CCE1501CF}"/>
    <dgm:cxn modelId="{0BC77418-CB4A-41EA-A4D3-D21D151544AD}" type="presOf" srcId="{88AFFEB3-3324-478B-A8F4-C2D28804FA8A}" destId="{B94E95A9-EFC1-4655-B6B7-B4052DCF75A3}" srcOrd="0" destOrd="0" presId="urn:microsoft.com/office/officeart/2005/8/layout/lProcess2"/>
    <dgm:cxn modelId="{7D2C2338-D1C5-4C4B-813E-B5B971244B2B}" srcId="{F9580EF8-DADC-4C64-A942-BDCA280898FF}" destId="{88AFFEB3-3324-478B-A8F4-C2D28804FA8A}" srcOrd="1" destOrd="0" parTransId="{007B79D0-5EDC-452E-AB95-72D24019B6D5}" sibTransId="{A48D8927-AD12-4EF9-9011-02A5B779D0C0}"/>
    <dgm:cxn modelId="{4DDA6169-96DB-4F5F-97CD-426921AE2B38}" srcId="{14B194E0-51B7-46EB-A2A3-C230EE932E32}" destId="{DE7FD162-6040-4F3B-9DC5-6D09BCECD202}" srcOrd="0" destOrd="0" parTransId="{48735640-92E5-4655-8B2E-077AF31F3912}" sibTransId="{F8A335CE-B027-462D-90F3-8E98275AAAF7}"/>
    <dgm:cxn modelId="{F5F1066A-9842-4FD0-8C74-407C28C9D645}" type="presOf" srcId="{F9580EF8-DADC-4C64-A942-BDCA280898FF}" destId="{C0D4C5DF-D823-4587-B7BA-BA99EFAE2993}" srcOrd="0" destOrd="0" presId="urn:microsoft.com/office/officeart/2005/8/layout/lProcess2"/>
    <dgm:cxn modelId="{0A49B14A-7367-414D-A06A-71ECE0095EAE}" type="presOf" srcId="{DE7FD162-6040-4F3B-9DC5-6D09BCECD202}" destId="{7BB79B9E-A39C-4302-9F9B-429601F377C7}" srcOrd="0" destOrd="0" presId="urn:microsoft.com/office/officeart/2005/8/layout/lProcess2"/>
    <dgm:cxn modelId="{7454C54C-E47F-4302-A56D-1F1FB4F9F1BD}" type="presOf" srcId="{38C78272-F855-4537-B990-9695B3B0D9C4}" destId="{5AE590DC-77E3-44FD-ABFF-4D44C9E300AB}" srcOrd="0" destOrd="0" presId="urn:microsoft.com/office/officeart/2005/8/layout/lProcess2"/>
    <dgm:cxn modelId="{DD28ED74-0363-4C44-A462-85B3AF9DF708}" type="presOf" srcId="{0BBAA035-7661-4C88-B3F4-EC5028DC6247}" destId="{43685CED-A546-4936-B6BF-5FDA07C8A1BC}" srcOrd="0" destOrd="0" presId="urn:microsoft.com/office/officeart/2005/8/layout/lProcess2"/>
    <dgm:cxn modelId="{5AA65889-2B29-44FF-A147-AEF527AABC0C}" srcId="{DE7FD162-6040-4F3B-9DC5-6D09BCECD202}" destId="{0BBAA035-7661-4C88-B3F4-EC5028DC6247}" srcOrd="1" destOrd="0" parTransId="{39C953B0-E7EA-45CB-8D59-1C80130B488D}" sibTransId="{0AF2406A-3EB0-4542-BD1C-8BC2384FFD46}"/>
    <dgm:cxn modelId="{145E1F8A-C7CA-46B0-AB5D-BE7FF28600EF}" type="presOf" srcId="{F9580EF8-DADC-4C64-A942-BDCA280898FF}" destId="{A6DA655A-D986-4B4C-B55B-537D4617F532}" srcOrd="1" destOrd="0" presId="urn:microsoft.com/office/officeart/2005/8/layout/lProcess2"/>
    <dgm:cxn modelId="{81816E8A-F9BF-4023-9035-B4884230D557}" type="presOf" srcId="{DE7FD162-6040-4F3B-9DC5-6D09BCECD202}" destId="{016E74BE-161F-404A-98E2-1EB025DB2671}" srcOrd="1" destOrd="0" presId="urn:microsoft.com/office/officeart/2005/8/layout/lProcess2"/>
    <dgm:cxn modelId="{11D9B2D0-EBB5-4279-A200-3FEA16070C25}" type="presOf" srcId="{14B194E0-51B7-46EB-A2A3-C230EE932E32}" destId="{F811B73E-EF65-42E2-A86D-F32A59459518}" srcOrd="0" destOrd="0" presId="urn:microsoft.com/office/officeart/2005/8/layout/lProcess2"/>
    <dgm:cxn modelId="{2CFC4CD1-0AB1-4D77-9479-5F7804AA693E}" type="presOf" srcId="{8E8FBDC3-8BFB-4173-8603-05BECBCEEFBB}" destId="{7EB8C204-7D82-4E42-B3AF-F1A6A6B651B4}" srcOrd="0" destOrd="0" presId="urn:microsoft.com/office/officeart/2005/8/layout/lProcess2"/>
    <dgm:cxn modelId="{4E2563F5-4CAD-42A0-926A-ED163B5715B8}" srcId="{14B194E0-51B7-46EB-A2A3-C230EE932E32}" destId="{F9580EF8-DADC-4C64-A942-BDCA280898FF}" srcOrd="1" destOrd="0" parTransId="{09FFD988-E7A3-4EA7-BCCC-A32924D36752}" sibTransId="{A45180AD-B651-4614-89A1-5B6C967998E6}"/>
    <dgm:cxn modelId="{184178FD-CA22-4A65-9115-474227DF7398}" srcId="{DE7FD162-6040-4F3B-9DC5-6D09BCECD202}" destId="{38C78272-F855-4537-B990-9695B3B0D9C4}" srcOrd="0" destOrd="0" parTransId="{4C1AA542-7F25-4258-AABC-7567C071AA85}" sibTransId="{BB064864-D44B-42C6-8952-D93ED9655B0C}"/>
    <dgm:cxn modelId="{558D4AF6-66A8-4144-8068-69E34EFA9851}" type="presParOf" srcId="{F811B73E-EF65-42E2-A86D-F32A59459518}" destId="{9F16E707-F096-4BC0-B743-DBD2C0D11D42}" srcOrd="0" destOrd="0" presId="urn:microsoft.com/office/officeart/2005/8/layout/lProcess2"/>
    <dgm:cxn modelId="{450A4DE6-57F6-4EB2-B660-DE5D65FBACFC}" type="presParOf" srcId="{9F16E707-F096-4BC0-B743-DBD2C0D11D42}" destId="{7BB79B9E-A39C-4302-9F9B-429601F377C7}" srcOrd="0" destOrd="0" presId="urn:microsoft.com/office/officeart/2005/8/layout/lProcess2"/>
    <dgm:cxn modelId="{80CE1260-8C32-44AA-91CE-625D3DE05D7C}" type="presParOf" srcId="{9F16E707-F096-4BC0-B743-DBD2C0D11D42}" destId="{016E74BE-161F-404A-98E2-1EB025DB2671}" srcOrd="1" destOrd="0" presId="urn:microsoft.com/office/officeart/2005/8/layout/lProcess2"/>
    <dgm:cxn modelId="{FC254722-919F-4AB7-B7BF-5A0259D05C91}" type="presParOf" srcId="{9F16E707-F096-4BC0-B743-DBD2C0D11D42}" destId="{2B887751-D76D-4605-A266-B4B225533BEE}" srcOrd="2" destOrd="0" presId="urn:microsoft.com/office/officeart/2005/8/layout/lProcess2"/>
    <dgm:cxn modelId="{06EE985F-C40A-44CA-A195-7C0C308B0299}" type="presParOf" srcId="{2B887751-D76D-4605-A266-B4B225533BEE}" destId="{962CDB00-3EC8-44BE-8D2A-8F839C4C539F}" srcOrd="0" destOrd="0" presId="urn:microsoft.com/office/officeart/2005/8/layout/lProcess2"/>
    <dgm:cxn modelId="{3EBAA8E0-ED2A-4381-B93B-F7D49F6D1B78}" type="presParOf" srcId="{962CDB00-3EC8-44BE-8D2A-8F839C4C539F}" destId="{5AE590DC-77E3-44FD-ABFF-4D44C9E300AB}" srcOrd="0" destOrd="0" presId="urn:microsoft.com/office/officeart/2005/8/layout/lProcess2"/>
    <dgm:cxn modelId="{F2FED6DE-4656-473B-B6EF-A9513E554B51}" type="presParOf" srcId="{962CDB00-3EC8-44BE-8D2A-8F839C4C539F}" destId="{CFE7BE6E-35AC-483F-9EB9-D99D2A40175C}" srcOrd="1" destOrd="0" presId="urn:microsoft.com/office/officeart/2005/8/layout/lProcess2"/>
    <dgm:cxn modelId="{1A372C64-D2FF-4D6B-994F-96108BA0AEF5}" type="presParOf" srcId="{962CDB00-3EC8-44BE-8D2A-8F839C4C539F}" destId="{43685CED-A546-4936-B6BF-5FDA07C8A1BC}" srcOrd="2" destOrd="0" presId="urn:microsoft.com/office/officeart/2005/8/layout/lProcess2"/>
    <dgm:cxn modelId="{A4942EB7-3835-4242-A1F1-05AE60F5BF83}" type="presParOf" srcId="{F811B73E-EF65-42E2-A86D-F32A59459518}" destId="{FD3EA63D-66F0-4F74-9FC0-42F406CCB898}" srcOrd="1" destOrd="0" presId="urn:microsoft.com/office/officeart/2005/8/layout/lProcess2"/>
    <dgm:cxn modelId="{E0B57F45-87E5-41A8-B3E3-0577E19102DD}" type="presParOf" srcId="{F811B73E-EF65-42E2-A86D-F32A59459518}" destId="{AD935735-6DBF-47F5-82B1-32C527A76161}" srcOrd="2" destOrd="0" presId="urn:microsoft.com/office/officeart/2005/8/layout/lProcess2"/>
    <dgm:cxn modelId="{DC7AC86E-D8D6-4AE7-B436-58D57597FA35}" type="presParOf" srcId="{AD935735-6DBF-47F5-82B1-32C527A76161}" destId="{C0D4C5DF-D823-4587-B7BA-BA99EFAE2993}" srcOrd="0" destOrd="0" presId="urn:microsoft.com/office/officeart/2005/8/layout/lProcess2"/>
    <dgm:cxn modelId="{2E9CB1DD-2446-4DB1-8182-81B7D37AFE9E}" type="presParOf" srcId="{AD935735-6DBF-47F5-82B1-32C527A76161}" destId="{A6DA655A-D986-4B4C-B55B-537D4617F532}" srcOrd="1" destOrd="0" presId="urn:microsoft.com/office/officeart/2005/8/layout/lProcess2"/>
    <dgm:cxn modelId="{068708D3-85D3-44D1-B7EF-08BF7E295697}" type="presParOf" srcId="{AD935735-6DBF-47F5-82B1-32C527A76161}" destId="{B7582C8B-4CC9-4035-9611-83BC81BDDA5A}" srcOrd="2" destOrd="0" presId="urn:microsoft.com/office/officeart/2005/8/layout/lProcess2"/>
    <dgm:cxn modelId="{3EB92464-1C6A-411D-87F2-D581CB19DCB9}" type="presParOf" srcId="{B7582C8B-4CC9-4035-9611-83BC81BDDA5A}" destId="{738212EA-61C7-4248-A575-16B10727D3BB}" srcOrd="0" destOrd="0" presId="urn:microsoft.com/office/officeart/2005/8/layout/lProcess2"/>
    <dgm:cxn modelId="{13568EE8-407C-4281-9BF8-0E980B3B82CD}" type="presParOf" srcId="{738212EA-61C7-4248-A575-16B10727D3BB}" destId="{7EB8C204-7D82-4E42-B3AF-F1A6A6B651B4}" srcOrd="0" destOrd="0" presId="urn:microsoft.com/office/officeart/2005/8/layout/lProcess2"/>
    <dgm:cxn modelId="{293164C3-732D-48E0-8640-66E252D9E87D}" type="presParOf" srcId="{738212EA-61C7-4248-A575-16B10727D3BB}" destId="{2E158523-98CE-4A95-A142-BA7DF1D8318B}" srcOrd="1" destOrd="0" presId="urn:microsoft.com/office/officeart/2005/8/layout/lProcess2"/>
    <dgm:cxn modelId="{45F780AB-6AEC-446F-ACDC-714444232485}" type="presParOf" srcId="{738212EA-61C7-4248-A575-16B10727D3BB}" destId="{B94E95A9-EFC1-4655-B6B7-B4052DCF75A3}" srcOrd="2"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92226F-3A03-4598-BA56-8B7F94592FAE}">
      <dsp:nvSpPr>
        <dsp:cNvPr id="0" name=""/>
        <dsp:cNvSpPr/>
      </dsp:nvSpPr>
      <dsp:spPr>
        <a:xfrm>
          <a:off x="0" y="0"/>
          <a:ext cx="5354424" cy="3346515"/>
        </a:xfrm>
        <a:prstGeom prst="swooshArrow">
          <a:avLst>
            <a:gd name="adj1" fmla="val 25000"/>
            <a:gd name="adj2" fmla="val 25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D726955-CEB7-47A9-B680-ABCBA69FDEED}">
      <dsp:nvSpPr>
        <dsp:cNvPr id="0" name=""/>
        <dsp:cNvSpPr/>
      </dsp:nvSpPr>
      <dsp:spPr>
        <a:xfrm>
          <a:off x="680011" y="2626539"/>
          <a:ext cx="139215" cy="139215"/>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0559653-E0A9-40BC-BE46-1539DB81347C}">
      <dsp:nvSpPr>
        <dsp:cNvPr id="0" name=""/>
        <dsp:cNvSpPr/>
      </dsp:nvSpPr>
      <dsp:spPr>
        <a:xfrm>
          <a:off x="749619" y="2696146"/>
          <a:ext cx="1247580" cy="9671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767" tIns="0" rIns="0" bIns="0" numCol="1" spcCol="1270" anchor="t" anchorCtr="0">
          <a:noAutofit/>
        </a:bodyPr>
        <a:lstStyle/>
        <a:p>
          <a:pPr marL="0" lvl="0" indent="0" algn="l" defTabSz="755650">
            <a:lnSpc>
              <a:spcPct val="90000"/>
            </a:lnSpc>
            <a:spcBef>
              <a:spcPct val="0"/>
            </a:spcBef>
            <a:spcAft>
              <a:spcPct val="35000"/>
            </a:spcAft>
            <a:buNone/>
          </a:pPr>
          <a:r>
            <a:rPr lang="en-IN" sz="1700" kern="1200" dirty="0"/>
            <a:t>Source Segregation and Collection</a:t>
          </a:r>
        </a:p>
      </dsp:txBody>
      <dsp:txXfrm>
        <a:off x="749619" y="2696146"/>
        <a:ext cx="1247580" cy="967142"/>
      </dsp:txXfrm>
    </dsp:sp>
    <dsp:sp modelId="{F53264EE-AEF9-4F2B-8B52-3FEC398FF616}">
      <dsp:nvSpPr>
        <dsp:cNvPr id="0" name=""/>
        <dsp:cNvSpPr/>
      </dsp:nvSpPr>
      <dsp:spPr>
        <a:xfrm>
          <a:off x="1908852" y="1716956"/>
          <a:ext cx="251657" cy="251657"/>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A67B679-5842-4D5D-A4DA-024DBDB6A6A3}">
      <dsp:nvSpPr>
        <dsp:cNvPr id="0" name=""/>
        <dsp:cNvSpPr/>
      </dsp:nvSpPr>
      <dsp:spPr>
        <a:xfrm>
          <a:off x="2034681" y="1842785"/>
          <a:ext cx="1285061" cy="18205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48" tIns="0" rIns="0" bIns="0" numCol="1" spcCol="1270" anchor="t" anchorCtr="0">
          <a:noAutofit/>
        </a:bodyPr>
        <a:lstStyle/>
        <a:p>
          <a:pPr marL="0" lvl="0" indent="0" algn="l" defTabSz="755650">
            <a:lnSpc>
              <a:spcPct val="90000"/>
            </a:lnSpc>
            <a:spcBef>
              <a:spcPct val="0"/>
            </a:spcBef>
            <a:spcAft>
              <a:spcPct val="35000"/>
            </a:spcAft>
            <a:buNone/>
          </a:pPr>
          <a:r>
            <a:rPr lang="en-IN" sz="1700" kern="1200" dirty="0"/>
            <a:t>Large scale Segregation at Warehouses</a:t>
          </a:r>
        </a:p>
      </dsp:txBody>
      <dsp:txXfrm>
        <a:off x="2034681" y="1842785"/>
        <a:ext cx="1285061" cy="1820504"/>
      </dsp:txXfrm>
    </dsp:sp>
    <dsp:sp modelId="{BC65A7B3-F222-4E33-B3F5-CA95C1148BF3}">
      <dsp:nvSpPr>
        <dsp:cNvPr id="0" name=""/>
        <dsp:cNvSpPr/>
      </dsp:nvSpPr>
      <dsp:spPr>
        <a:xfrm>
          <a:off x="3386673" y="1163442"/>
          <a:ext cx="348037" cy="348037"/>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CDA6574-3593-4FE5-8091-146F78858B7F}">
      <dsp:nvSpPr>
        <dsp:cNvPr id="0" name=""/>
        <dsp:cNvSpPr/>
      </dsp:nvSpPr>
      <dsp:spPr>
        <a:xfrm>
          <a:off x="3560691" y="1337461"/>
          <a:ext cx="1285061" cy="23258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4418" tIns="0" rIns="0" bIns="0" numCol="1" spcCol="1270" anchor="t" anchorCtr="0">
          <a:noAutofit/>
        </a:bodyPr>
        <a:lstStyle/>
        <a:p>
          <a:pPr marL="0" lvl="0" indent="0" algn="l" defTabSz="755650">
            <a:lnSpc>
              <a:spcPct val="90000"/>
            </a:lnSpc>
            <a:spcBef>
              <a:spcPct val="0"/>
            </a:spcBef>
            <a:spcAft>
              <a:spcPct val="35000"/>
            </a:spcAft>
            <a:buNone/>
          </a:pPr>
          <a:r>
            <a:rPr lang="en-IN" sz="1700" kern="1200" dirty="0"/>
            <a:t>Distribution of different waste to respective processing units</a:t>
          </a:r>
        </a:p>
      </dsp:txBody>
      <dsp:txXfrm>
        <a:off x="3560691" y="1337461"/>
        <a:ext cx="1285061" cy="232582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774FC1-E5E4-4F84-8406-48CEBB248ECB}">
      <dsp:nvSpPr>
        <dsp:cNvPr id="0" name=""/>
        <dsp:cNvSpPr/>
      </dsp:nvSpPr>
      <dsp:spPr>
        <a:xfrm>
          <a:off x="103707" y="0"/>
          <a:ext cx="11400123" cy="6212263"/>
        </a:xfrm>
        <a:prstGeom prst="quadArrow">
          <a:avLst>
            <a:gd name="adj1" fmla="val 2000"/>
            <a:gd name="adj2" fmla="val 4000"/>
            <a:gd name="adj3" fmla="val 5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sp>
    <dsp:sp modelId="{1DFCE592-959F-4792-9B06-B64F54675D46}">
      <dsp:nvSpPr>
        <dsp:cNvPr id="0" name=""/>
        <dsp:cNvSpPr/>
      </dsp:nvSpPr>
      <dsp:spPr>
        <a:xfrm>
          <a:off x="266505" y="141403"/>
          <a:ext cx="5245038" cy="2745745"/>
        </a:xfrm>
        <a:prstGeom prst="roundRect">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endParaRPr lang="en-IN" sz="2000" kern="1200" dirty="0">
            <a:solidFill>
              <a:schemeClr val="accent1">
                <a:lumMod val="50000"/>
              </a:schemeClr>
            </a:solidFill>
          </a:endParaRPr>
        </a:p>
        <a:p>
          <a:pPr marL="0" lvl="0" indent="0" algn="ctr" defTabSz="889000">
            <a:lnSpc>
              <a:spcPct val="90000"/>
            </a:lnSpc>
            <a:spcBef>
              <a:spcPct val="0"/>
            </a:spcBef>
            <a:spcAft>
              <a:spcPct val="35000"/>
            </a:spcAft>
            <a:buNone/>
          </a:pPr>
          <a:r>
            <a:rPr lang="en-IN" sz="2000" kern="1200" dirty="0">
              <a:solidFill>
                <a:schemeClr val="accent1">
                  <a:lumMod val="50000"/>
                </a:schemeClr>
              </a:solidFill>
            </a:rPr>
            <a:t>STRENGTHS</a:t>
          </a:r>
        </a:p>
        <a:p>
          <a:pPr marL="0" lvl="0" indent="0" algn="ctr" defTabSz="889000">
            <a:lnSpc>
              <a:spcPct val="90000"/>
            </a:lnSpc>
            <a:spcBef>
              <a:spcPct val="0"/>
            </a:spcBef>
            <a:spcAft>
              <a:spcPct val="35000"/>
            </a:spcAft>
            <a:buNone/>
          </a:pPr>
          <a:r>
            <a:rPr lang="en-US" sz="2000" kern="1200" dirty="0"/>
            <a:t>No. of Customers that can be acquired is huge</a:t>
          </a:r>
        </a:p>
        <a:p>
          <a:pPr marL="0" lvl="0" indent="0" algn="ctr" defTabSz="889000">
            <a:lnSpc>
              <a:spcPct val="90000"/>
            </a:lnSpc>
            <a:spcBef>
              <a:spcPct val="0"/>
            </a:spcBef>
            <a:spcAft>
              <a:spcPct val="35000"/>
            </a:spcAft>
            <a:buNone/>
          </a:pPr>
          <a:r>
            <a:rPr lang="en-US" sz="2000" kern="1200" dirty="0"/>
            <a:t>No other competitor works on collection of all the waste(</a:t>
          </a:r>
          <a:r>
            <a:rPr lang="en-US" sz="2000" kern="1200" dirty="0" err="1"/>
            <a:t>Dry+Wet</a:t>
          </a:r>
          <a:r>
            <a:rPr lang="en-US" sz="2000" kern="1200" dirty="0"/>
            <a:t>) </a:t>
          </a:r>
        </a:p>
        <a:p>
          <a:pPr marL="0" lvl="0" indent="0" algn="ctr" defTabSz="889000">
            <a:lnSpc>
              <a:spcPct val="90000"/>
            </a:lnSpc>
            <a:spcBef>
              <a:spcPct val="0"/>
            </a:spcBef>
            <a:spcAft>
              <a:spcPct val="35000"/>
            </a:spcAft>
            <a:buNone/>
          </a:pPr>
          <a:endParaRPr lang="en-IN" sz="2800" kern="1200" dirty="0"/>
        </a:p>
        <a:p>
          <a:pPr marL="0" lvl="0" indent="0" algn="ctr" defTabSz="889000">
            <a:lnSpc>
              <a:spcPct val="90000"/>
            </a:lnSpc>
            <a:spcBef>
              <a:spcPct val="0"/>
            </a:spcBef>
            <a:spcAft>
              <a:spcPct val="35000"/>
            </a:spcAft>
            <a:buNone/>
          </a:pPr>
          <a:endParaRPr lang="en-IN" sz="1100" kern="1200" dirty="0"/>
        </a:p>
      </dsp:txBody>
      <dsp:txXfrm>
        <a:off x="400541" y="275439"/>
        <a:ext cx="4976966" cy="2477673"/>
      </dsp:txXfrm>
    </dsp:sp>
    <dsp:sp modelId="{B31A42C2-0978-4F05-907C-43F49AFBBF47}">
      <dsp:nvSpPr>
        <dsp:cNvPr id="0" name=""/>
        <dsp:cNvSpPr/>
      </dsp:nvSpPr>
      <dsp:spPr>
        <a:xfrm>
          <a:off x="5960292" y="113137"/>
          <a:ext cx="5647245" cy="2745720"/>
        </a:xfrm>
        <a:prstGeom prst="roundRect">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IN" sz="1600" kern="1200" dirty="0">
              <a:solidFill>
                <a:schemeClr val="accent1">
                  <a:lumMod val="50000"/>
                </a:schemeClr>
              </a:solidFill>
            </a:rPr>
            <a:t>WEAKNESS</a:t>
          </a:r>
        </a:p>
        <a:p>
          <a:pPr marL="0" lvl="0" indent="0" algn="ctr" defTabSz="711200">
            <a:lnSpc>
              <a:spcPct val="90000"/>
            </a:lnSpc>
            <a:spcBef>
              <a:spcPct val="0"/>
            </a:spcBef>
            <a:spcAft>
              <a:spcPct val="35000"/>
            </a:spcAft>
            <a:buNone/>
          </a:pPr>
          <a:r>
            <a:rPr lang="en-IN" sz="1600" kern="1200" dirty="0"/>
            <a:t>Profit margin is less</a:t>
          </a:r>
        </a:p>
        <a:p>
          <a:pPr marL="0" lvl="0" indent="0" algn="ctr" defTabSz="711200">
            <a:lnSpc>
              <a:spcPct val="90000"/>
            </a:lnSpc>
            <a:spcBef>
              <a:spcPct val="0"/>
            </a:spcBef>
            <a:spcAft>
              <a:spcPct val="35000"/>
            </a:spcAft>
            <a:buNone/>
          </a:pPr>
          <a:r>
            <a:rPr lang="en-IN" sz="1600" kern="1200" dirty="0"/>
            <a:t>Need to operate in bulk to generate Revenue(If we do not collaborate with Government in that case) </a:t>
          </a:r>
        </a:p>
      </dsp:txBody>
      <dsp:txXfrm>
        <a:off x="6094327" y="247172"/>
        <a:ext cx="5379175" cy="2477650"/>
      </dsp:txXfrm>
    </dsp:sp>
    <dsp:sp modelId="{34439D4D-975E-4157-AE40-B30C4D2E7CDB}">
      <dsp:nvSpPr>
        <dsp:cNvPr id="0" name=""/>
        <dsp:cNvSpPr/>
      </dsp:nvSpPr>
      <dsp:spPr>
        <a:xfrm>
          <a:off x="118815" y="3344160"/>
          <a:ext cx="5546681" cy="2801929"/>
        </a:xfrm>
        <a:prstGeom prst="roundRect">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IN" sz="1600" kern="1200" dirty="0">
              <a:solidFill>
                <a:schemeClr val="accent1">
                  <a:lumMod val="50000"/>
                </a:schemeClr>
              </a:solidFill>
            </a:rPr>
            <a:t>OPPORTUNITY</a:t>
          </a:r>
        </a:p>
        <a:p>
          <a:pPr marL="0" lvl="0" indent="0" algn="ctr" defTabSz="711200">
            <a:lnSpc>
              <a:spcPct val="90000"/>
            </a:lnSpc>
            <a:spcBef>
              <a:spcPct val="0"/>
            </a:spcBef>
            <a:spcAft>
              <a:spcPct val="35000"/>
            </a:spcAft>
            <a:buNone/>
          </a:pPr>
          <a:r>
            <a:rPr lang="en-US" sz="1600" kern="1200" dirty="0"/>
            <a:t>The cleanliness of the city is ensured soon</a:t>
          </a:r>
        </a:p>
        <a:p>
          <a:pPr marL="0" lvl="0" indent="0" algn="ctr" defTabSz="711200">
            <a:lnSpc>
              <a:spcPct val="90000"/>
            </a:lnSpc>
            <a:spcBef>
              <a:spcPct val="0"/>
            </a:spcBef>
            <a:spcAft>
              <a:spcPct val="35000"/>
            </a:spcAft>
            <a:buNone/>
          </a:pPr>
          <a:r>
            <a:rPr lang="en-US" sz="1600" kern="1200" dirty="0"/>
            <a:t>People will be </a:t>
          </a:r>
          <a:r>
            <a:rPr lang="en-US" sz="1600" kern="1200" dirty="0" err="1"/>
            <a:t>concious</a:t>
          </a:r>
          <a:r>
            <a:rPr lang="en-US" sz="1600" kern="1200" dirty="0"/>
            <a:t> of not throwing wastes on roads and try giving it to us because in this case they are paid by us.</a:t>
          </a:r>
        </a:p>
      </dsp:txBody>
      <dsp:txXfrm>
        <a:off x="255594" y="3480939"/>
        <a:ext cx="5273123" cy="2528371"/>
      </dsp:txXfrm>
    </dsp:sp>
    <dsp:sp modelId="{49257383-0573-4E94-8226-3B74704D725C}">
      <dsp:nvSpPr>
        <dsp:cNvPr id="0" name=""/>
        <dsp:cNvSpPr/>
      </dsp:nvSpPr>
      <dsp:spPr>
        <a:xfrm>
          <a:off x="6175100" y="3502697"/>
          <a:ext cx="5306738" cy="2484905"/>
        </a:xfrm>
        <a:prstGeom prst="roundRect">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endParaRPr lang="en-IN" sz="1600" kern="1200" dirty="0">
            <a:solidFill>
              <a:schemeClr val="accent1">
                <a:lumMod val="50000"/>
              </a:schemeClr>
            </a:solidFill>
          </a:endParaRPr>
        </a:p>
        <a:p>
          <a:pPr marL="0" lvl="0" indent="0" algn="ctr" defTabSz="711200">
            <a:lnSpc>
              <a:spcPct val="90000"/>
            </a:lnSpc>
            <a:spcBef>
              <a:spcPct val="0"/>
            </a:spcBef>
            <a:spcAft>
              <a:spcPct val="35000"/>
            </a:spcAft>
            <a:buNone/>
          </a:pPr>
          <a:r>
            <a:rPr lang="en-IN" sz="1600" kern="1200" dirty="0">
              <a:solidFill>
                <a:schemeClr val="accent1">
                  <a:lumMod val="50000"/>
                </a:schemeClr>
              </a:solidFill>
            </a:rPr>
            <a:t>THREATS</a:t>
          </a:r>
        </a:p>
        <a:p>
          <a:pPr marL="0" lvl="0" indent="0" algn="ctr" defTabSz="711200">
            <a:lnSpc>
              <a:spcPct val="90000"/>
            </a:lnSpc>
            <a:spcBef>
              <a:spcPct val="0"/>
            </a:spcBef>
            <a:spcAft>
              <a:spcPct val="35000"/>
            </a:spcAft>
            <a:buNone/>
          </a:pPr>
          <a:r>
            <a:rPr lang="en-US" sz="1600" kern="1200" dirty="0"/>
            <a:t>The stray animals who used to find food in the roads will face problem. </a:t>
          </a:r>
        </a:p>
        <a:p>
          <a:pPr marL="0" lvl="0" indent="0" algn="ctr" defTabSz="711200">
            <a:lnSpc>
              <a:spcPct val="90000"/>
            </a:lnSpc>
            <a:spcBef>
              <a:spcPct val="0"/>
            </a:spcBef>
            <a:spcAft>
              <a:spcPct val="35000"/>
            </a:spcAft>
            <a:buNone/>
          </a:pPr>
          <a:r>
            <a:rPr lang="en-US" sz="1600" kern="1200" dirty="0"/>
            <a:t>Competitors may start to collect wet waste as well .</a:t>
          </a:r>
          <a:endParaRPr lang="en-IN" sz="1600" kern="1200" dirty="0">
            <a:solidFill>
              <a:schemeClr val="accent1">
                <a:lumMod val="50000"/>
              </a:schemeClr>
            </a:solidFill>
          </a:endParaRPr>
        </a:p>
        <a:p>
          <a:pPr marL="0" lvl="0" indent="0" algn="ctr" defTabSz="711200">
            <a:lnSpc>
              <a:spcPct val="90000"/>
            </a:lnSpc>
            <a:spcBef>
              <a:spcPct val="0"/>
            </a:spcBef>
            <a:spcAft>
              <a:spcPct val="35000"/>
            </a:spcAft>
            <a:buNone/>
          </a:pPr>
          <a:endParaRPr lang="en-IN" sz="1600" kern="1200" dirty="0"/>
        </a:p>
        <a:p>
          <a:pPr marL="0" lvl="0" indent="0" algn="ctr" defTabSz="711200">
            <a:lnSpc>
              <a:spcPct val="90000"/>
            </a:lnSpc>
            <a:spcBef>
              <a:spcPct val="0"/>
            </a:spcBef>
            <a:spcAft>
              <a:spcPct val="35000"/>
            </a:spcAft>
            <a:buNone/>
          </a:pPr>
          <a:endParaRPr lang="en-IN" sz="1600" kern="1200" dirty="0"/>
        </a:p>
      </dsp:txBody>
      <dsp:txXfrm>
        <a:off x="6296403" y="3624000"/>
        <a:ext cx="5064132" cy="224229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B79B9E-A39C-4302-9F9B-429601F377C7}">
      <dsp:nvSpPr>
        <dsp:cNvPr id="0" name=""/>
        <dsp:cNvSpPr/>
      </dsp:nvSpPr>
      <dsp:spPr>
        <a:xfrm>
          <a:off x="4067" y="0"/>
          <a:ext cx="3913187" cy="541866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IN" sz="6500" kern="1200" dirty="0"/>
            <a:t>Active</a:t>
          </a:r>
        </a:p>
      </dsp:txBody>
      <dsp:txXfrm>
        <a:off x="4067" y="0"/>
        <a:ext cx="3913187" cy="1625600"/>
      </dsp:txXfrm>
    </dsp:sp>
    <dsp:sp modelId="{5AE590DC-77E3-44FD-ABFF-4D44C9E300AB}">
      <dsp:nvSpPr>
        <dsp:cNvPr id="0" name=""/>
        <dsp:cNvSpPr/>
      </dsp:nvSpPr>
      <dsp:spPr>
        <a:xfrm>
          <a:off x="395386" y="1627187"/>
          <a:ext cx="3130549" cy="1633802"/>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38100" rIns="50800" bIns="38100" numCol="1" spcCol="1270" anchor="ctr" anchorCtr="0">
          <a:noAutofit/>
        </a:bodyPr>
        <a:lstStyle/>
        <a:p>
          <a:pPr marL="0" lvl="0" indent="0" algn="ctr" defTabSz="889000">
            <a:lnSpc>
              <a:spcPct val="90000"/>
            </a:lnSpc>
            <a:spcBef>
              <a:spcPct val="0"/>
            </a:spcBef>
            <a:spcAft>
              <a:spcPct val="35000"/>
            </a:spcAft>
            <a:buNone/>
          </a:pPr>
          <a:r>
            <a:rPr lang="en-IN" sz="2000" kern="1200" dirty="0"/>
            <a:t>The Core Team</a:t>
          </a:r>
        </a:p>
      </dsp:txBody>
      <dsp:txXfrm>
        <a:off x="443238" y="1675039"/>
        <a:ext cx="3034845" cy="1538098"/>
      </dsp:txXfrm>
    </dsp:sp>
    <dsp:sp modelId="{43685CED-A546-4936-B6BF-5FDA07C8A1BC}">
      <dsp:nvSpPr>
        <dsp:cNvPr id="0" name=""/>
        <dsp:cNvSpPr/>
      </dsp:nvSpPr>
      <dsp:spPr>
        <a:xfrm>
          <a:off x="395386" y="3512343"/>
          <a:ext cx="3130549" cy="1633802"/>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38100" rIns="50800" bIns="38100" numCol="1" spcCol="1270" anchor="ctr" anchorCtr="0">
          <a:noAutofit/>
        </a:bodyPr>
        <a:lstStyle/>
        <a:p>
          <a:pPr marL="0" lvl="0" indent="0" algn="ctr" defTabSz="889000">
            <a:lnSpc>
              <a:spcPct val="90000"/>
            </a:lnSpc>
            <a:spcBef>
              <a:spcPct val="0"/>
            </a:spcBef>
            <a:spcAft>
              <a:spcPct val="35000"/>
            </a:spcAft>
            <a:buFont typeface="Arial" panose="020B0604020202020204" pitchFamily="34" charset="0"/>
            <a:buNone/>
          </a:pPr>
          <a:r>
            <a:rPr lang="en-IN" sz="2000" kern="1200" dirty="0"/>
            <a:t>Workers in the Warehouses for segregation of waste</a:t>
          </a:r>
        </a:p>
        <a:p>
          <a:pPr marL="0" lvl="0" indent="0" algn="ctr" defTabSz="889000">
            <a:lnSpc>
              <a:spcPct val="90000"/>
            </a:lnSpc>
            <a:spcBef>
              <a:spcPct val="0"/>
            </a:spcBef>
            <a:spcAft>
              <a:spcPct val="35000"/>
            </a:spcAft>
            <a:buFont typeface="Arial" panose="020B0604020202020204" pitchFamily="34" charset="0"/>
            <a:buNone/>
          </a:pPr>
          <a:r>
            <a:rPr lang="en-IN" sz="2000" kern="1200" dirty="0"/>
            <a:t>Workers for transportation from Door to Warehouse</a:t>
          </a:r>
        </a:p>
      </dsp:txBody>
      <dsp:txXfrm>
        <a:off x="443238" y="3560195"/>
        <a:ext cx="3034845" cy="1538098"/>
      </dsp:txXfrm>
    </dsp:sp>
    <dsp:sp modelId="{C0D4C5DF-D823-4587-B7BA-BA99EFAE2993}">
      <dsp:nvSpPr>
        <dsp:cNvPr id="0" name=""/>
        <dsp:cNvSpPr/>
      </dsp:nvSpPr>
      <dsp:spPr>
        <a:xfrm>
          <a:off x="4210744" y="0"/>
          <a:ext cx="3913187" cy="541866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IN" sz="6500" kern="1200" dirty="0"/>
            <a:t>Passive</a:t>
          </a:r>
        </a:p>
      </dsp:txBody>
      <dsp:txXfrm>
        <a:off x="4210744" y="0"/>
        <a:ext cx="3913187" cy="1625600"/>
      </dsp:txXfrm>
    </dsp:sp>
    <dsp:sp modelId="{7EB8C204-7D82-4E42-B3AF-F1A6A6B651B4}">
      <dsp:nvSpPr>
        <dsp:cNvPr id="0" name=""/>
        <dsp:cNvSpPr/>
      </dsp:nvSpPr>
      <dsp:spPr>
        <a:xfrm>
          <a:off x="4602063" y="1627187"/>
          <a:ext cx="3130549" cy="1633802"/>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38100" rIns="50800" bIns="38100" numCol="1" spcCol="1270" anchor="ctr" anchorCtr="0">
          <a:noAutofit/>
        </a:bodyPr>
        <a:lstStyle/>
        <a:p>
          <a:pPr marL="0" lvl="0" indent="0" algn="ctr" defTabSz="889000">
            <a:lnSpc>
              <a:spcPct val="90000"/>
            </a:lnSpc>
            <a:spcBef>
              <a:spcPct val="0"/>
            </a:spcBef>
            <a:spcAft>
              <a:spcPct val="35000"/>
            </a:spcAft>
            <a:buNone/>
          </a:pPr>
          <a:r>
            <a:rPr lang="en-IN" sz="2000" kern="1200" dirty="0"/>
            <a:t>For SMC Collaboration, interns for application development and maintenance</a:t>
          </a:r>
        </a:p>
      </dsp:txBody>
      <dsp:txXfrm>
        <a:off x="4649915" y="1675039"/>
        <a:ext cx="3034845" cy="1538098"/>
      </dsp:txXfrm>
    </dsp:sp>
    <dsp:sp modelId="{B94E95A9-EFC1-4655-B6B7-B4052DCF75A3}">
      <dsp:nvSpPr>
        <dsp:cNvPr id="0" name=""/>
        <dsp:cNvSpPr/>
      </dsp:nvSpPr>
      <dsp:spPr>
        <a:xfrm>
          <a:off x="4602063" y="3512343"/>
          <a:ext cx="3130549" cy="1633802"/>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38100" rIns="50800" bIns="38100" numCol="1" spcCol="1270" anchor="ctr" anchorCtr="0">
          <a:noAutofit/>
        </a:bodyPr>
        <a:lstStyle/>
        <a:p>
          <a:pPr marL="0" lvl="0" indent="0" algn="ctr" defTabSz="889000">
            <a:lnSpc>
              <a:spcPct val="90000"/>
            </a:lnSpc>
            <a:spcBef>
              <a:spcPct val="0"/>
            </a:spcBef>
            <a:spcAft>
              <a:spcPct val="35000"/>
            </a:spcAft>
            <a:buNone/>
          </a:pPr>
          <a:r>
            <a:rPr lang="en-US" sz="2000" kern="1200" dirty="0"/>
            <a:t>The cleanliness workers (who are already working under some private agency or govt) will get a passive source of income</a:t>
          </a:r>
          <a:endParaRPr lang="en-IN" sz="2000" kern="1200" dirty="0"/>
        </a:p>
      </dsp:txBody>
      <dsp:txXfrm>
        <a:off x="4649915" y="3560195"/>
        <a:ext cx="3034845" cy="1538098"/>
      </dsp:txXfrm>
    </dsp:sp>
  </dsp:spTree>
</dsp:drawing>
</file>

<file path=ppt/diagrams/layout1.xml><?xml version="1.0" encoding="utf-8"?>
<dgm:layoutDef xmlns:dgm="http://schemas.openxmlformats.org/drawingml/2006/diagram" xmlns:a="http://schemas.openxmlformats.org/drawingml/2006/main" uniqueId="urn:microsoft.com/office/officeart/2005/8/layout/arrow2">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txAnchorVert" val="t"/>
                    <dgm:param type="parTxLTRAlign" val="r"/>
                    <dgm:param type="parTxRTLAlign" val="r"/>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txAnchorVert" val="t"/>
                            <dgm:param type="parTxLTRAlign" val="l"/>
                            <dgm:param type="parTxRTLAlign" val="r"/>
                          </dgm:alg>
                        </dgm:if>
                        <dgm:else name="Name15">
                          <dgm:alg type="tx">
                            <dgm:param type="txAnchorVert" val="t"/>
                            <dgm:param type="parTxLTRAlign" val="l"/>
                            <dgm:param type="parTxRTLAlign" val="l"/>
                          </dgm:alg>
                        </dgm:else>
                      </dgm:choose>
                    </dgm:if>
                    <dgm:else name="Name16">
                      <dgm:choose name="Name17">
                        <dgm:if name="Name18" axis="root des" ptType="all node" func="maxDepth" op="gt" val="1">
                          <dgm:alg type="tx">
                            <dgm:param type="txAnchorVert" val="b"/>
                            <dgm:param type="txAnchorVertCh" val="b"/>
                            <dgm:param type="parTxLTRAlign" val="l"/>
                            <dgm:param type="parTxRTLAlign" val="r"/>
                          </dgm:alg>
                        </dgm:if>
                        <dgm:else name="Name1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txAnchorVert" val="t"/>
                            <dgm:param type="parTxLTRAlign" val="l"/>
                            <dgm:param type="parTxRTLAlign" val="r"/>
                          </dgm:alg>
                        </dgm:if>
                        <dgm:else name="Name28">
                          <dgm:alg type="tx">
                            <dgm:param type="txAnchorVert" val="t"/>
                            <dgm:param type="parTxLTRAlign" val="l"/>
                            <dgm:param type="parTxRTLAlign" val="l"/>
                          </dgm:alg>
                        </dgm:else>
                      </dgm:choose>
                    </dgm:if>
                    <dgm:else name="Name29">
                      <dgm:choose name="Name30">
                        <dgm:if name="Name31" axis="root des" ptType="all node" func="maxDepth" op="gt" val="1">
                          <dgm:alg type="tx">
                            <dgm:param type="txAnchorVert" val="b"/>
                            <dgm:param type="txAnchorVertCh" val="b"/>
                            <dgm:param type="parTxLTRAlign" val="l"/>
                            <dgm:param type="parTxRTLAlign" val="r"/>
                          </dgm:alg>
                        </dgm:if>
                        <dgm:else name="Name3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txAnchorVert" val="t"/>
                            <dgm:param type="parTxLTRAlign" val="l"/>
                            <dgm:param type="parTxRTLAlign" val="r"/>
                          </dgm:alg>
                        </dgm:if>
                        <dgm:else name="Name45">
                          <dgm:alg type="tx">
                            <dgm:param type="txAnchorVert" val="t"/>
                            <dgm:param type="parTxLTRAlign" val="l"/>
                            <dgm:param type="parTxRTLAlign" val="l"/>
                          </dgm:alg>
                        </dgm:else>
                      </dgm:choose>
                    </dgm:if>
                    <dgm:else name="Name46">
                      <dgm:choose name="Name47">
                        <dgm:if name="Name48" axis="root des" ptType="all node" func="maxDepth" op="gt" val="1">
                          <dgm:alg type="tx">
                            <dgm:param type="txAnchorVert" val="b"/>
                            <dgm:param type="txAnchorVertCh" val="b"/>
                            <dgm:param type="parTxLTRAlign" val="l"/>
                            <dgm:param type="parTxRTLAlign" val="r"/>
                          </dgm:alg>
                        </dgm:if>
                        <dgm:else name="Name4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txAnchorVert" val="t"/>
                            <dgm:param type="parTxLTRAlign" val="l"/>
                            <dgm:param type="parTxRTLAlign" val="r"/>
                          </dgm:alg>
                        </dgm:if>
                        <dgm:else name="Name58">
                          <dgm:alg type="tx">
                            <dgm:param type="txAnchorVert" val="t"/>
                            <dgm:param type="parTxLTRAlign" val="l"/>
                            <dgm:param type="parTxRTLAlign" val="l"/>
                          </dgm:alg>
                        </dgm:else>
                      </dgm:choose>
                    </dgm:if>
                    <dgm:else name="Name59">
                      <dgm:choose name="Name60">
                        <dgm:if name="Name61" axis="root des" ptType="all node" func="maxDepth" op="gt" val="1">
                          <dgm:alg type="tx">
                            <dgm:param type="txAnchorVert" val="b"/>
                            <dgm:param type="txAnchorVertCh" val="b"/>
                            <dgm:param type="parTxLTRAlign" val="l"/>
                            <dgm:param type="parTxRTLAlign" val="r"/>
                          </dgm:alg>
                        </dgm:if>
                        <dgm:else name="Name6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txAnchorVert" val="t"/>
                            <dgm:param type="parTxLTRAlign" val="l"/>
                            <dgm:param type="parTxRTLAlign" val="r"/>
                          </dgm:alg>
                        </dgm:if>
                        <dgm:else name="Name71">
                          <dgm:alg type="tx">
                            <dgm:param type="txAnchorVert" val="t"/>
                            <dgm:param type="parTxLTRAlign" val="l"/>
                            <dgm:param type="parTxRTLAlign" val="l"/>
                          </dgm:alg>
                        </dgm:else>
                      </dgm:choose>
                    </dgm:if>
                    <dgm:else name="Name72">
                      <dgm:choose name="Name73">
                        <dgm:if name="Name74" axis="root des" ptType="all node" func="maxDepth" op="gt" val="1">
                          <dgm:alg type="tx">
                            <dgm:param type="txAnchorVert" val="b"/>
                            <dgm:param type="txAnchorVertCh" val="b"/>
                            <dgm:param type="parTxLTRAlign" val="l"/>
                            <dgm:param type="parTxRTLAlign" val="r"/>
                          </dgm:alg>
                        </dgm:if>
                        <dgm:else name="Name7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txAnchorVert" val="t"/>
                            <dgm:param type="parTxLTRAlign" val="l"/>
                            <dgm:param type="parTxRTLAlign" val="r"/>
                          </dgm:alg>
                        </dgm:if>
                        <dgm:else name="Name88">
                          <dgm:alg type="tx">
                            <dgm:param type="txAnchorVert" val="t"/>
                            <dgm:param type="parTxLTRAlign" val="l"/>
                            <dgm:param type="parTxRTLAlign" val="l"/>
                          </dgm:alg>
                        </dgm:else>
                      </dgm:choose>
                    </dgm:if>
                    <dgm:else name="Name89">
                      <dgm:choose name="Name90">
                        <dgm:if name="Name91" axis="root des" ptType="all node" func="maxDepth" op="gt" val="1">
                          <dgm:alg type="tx">
                            <dgm:param type="txAnchorVert" val="b"/>
                            <dgm:param type="txAnchorVertCh" val="b"/>
                            <dgm:param type="parTxLTRAlign" val="l"/>
                            <dgm:param type="parTxRTLAlign" val="r"/>
                          </dgm:alg>
                        </dgm:if>
                        <dgm:else name="Name9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txAnchorVert" val="t"/>
                            <dgm:param type="parTxLTRAlign" val="l"/>
                            <dgm:param type="parTxRTLAlign" val="r"/>
                          </dgm:alg>
                        </dgm:if>
                        <dgm:else name="Name101">
                          <dgm:alg type="tx">
                            <dgm:param type="txAnchorVert" val="t"/>
                            <dgm:param type="parTxLTRAlign" val="l"/>
                            <dgm:param type="parTxRTLAlign" val="l"/>
                          </dgm:alg>
                        </dgm:else>
                      </dgm:choose>
                    </dgm:if>
                    <dgm:else name="Name102">
                      <dgm:choose name="Name103">
                        <dgm:if name="Name104" axis="root des" ptType="all node" func="maxDepth" op="gt" val="1">
                          <dgm:alg type="tx">
                            <dgm:param type="txAnchorVert" val="b"/>
                            <dgm:param type="txAnchorVertCh" val="b"/>
                            <dgm:param type="parTxLTRAlign" val="l"/>
                            <dgm:param type="parTxRTLAlign" val="r"/>
                          </dgm:alg>
                        </dgm:if>
                        <dgm:else name="Name10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txAnchorVert" val="t"/>
                            <dgm:param type="parTxLTRAlign" val="l"/>
                            <dgm:param type="parTxRTLAlign" val="r"/>
                          </dgm:alg>
                        </dgm:if>
                        <dgm:else name="Name114">
                          <dgm:alg type="tx">
                            <dgm:param type="txAnchorVert" val="t"/>
                            <dgm:param type="parTxLTRAlign" val="l"/>
                            <dgm:param type="parTxRTLAlign" val="l"/>
                          </dgm:alg>
                        </dgm:else>
                      </dgm:choose>
                    </dgm:if>
                    <dgm:else name="Name115">
                      <dgm:choose name="Name116">
                        <dgm:if name="Name117" axis="root des" ptType="all node" func="maxDepth" op="gt" val="1">
                          <dgm:alg type="tx">
                            <dgm:param type="txAnchorVert" val="b"/>
                            <dgm:param type="txAnchorVertCh" val="b"/>
                            <dgm:param type="parTxLTRAlign" val="l"/>
                            <dgm:param type="parTxRTLAlign" val="r"/>
                          </dgm:alg>
                        </dgm:if>
                        <dgm:else name="Name11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txAnchorVert" val="t"/>
                            <dgm:param type="parTxLTRAlign" val="l"/>
                            <dgm:param type="parTxRTLAlign" val="r"/>
                          </dgm:alg>
                        </dgm:if>
                        <dgm:else name="Name127">
                          <dgm:alg type="tx">
                            <dgm:param type="txAnchorVert" val="t"/>
                            <dgm:param type="parTxLTRAlign" val="l"/>
                            <dgm:param type="parTxRTLAlign" val="l"/>
                          </dgm:alg>
                        </dgm:else>
                      </dgm:choose>
                    </dgm:if>
                    <dgm:else name="Name128">
                      <dgm:choose name="Name129">
                        <dgm:if name="Name130" axis="root des" ptType="all node" func="maxDepth" op="gt" val="1">
                          <dgm:alg type="tx">
                            <dgm:param type="txAnchorVert" val="b"/>
                            <dgm:param type="txAnchorVertCh" val="b"/>
                            <dgm:param type="parTxLTRAlign" val="l"/>
                            <dgm:param type="parTxRTLAlign" val="r"/>
                          </dgm:alg>
                        </dgm:if>
                        <dgm:else name="Name13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txAnchorVert" val="t"/>
                            <dgm:param type="parTxLTRAlign" val="l"/>
                            <dgm:param type="parTxRTLAlign" val="r"/>
                          </dgm:alg>
                        </dgm:if>
                        <dgm:else name="Name144">
                          <dgm:alg type="tx">
                            <dgm:param type="txAnchorVert" val="t"/>
                            <dgm:param type="parTxLTRAlign" val="l"/>
                            <dgm:param type="parTxRTLAlign" val="l"/>
                          </dgm:alg>
                        </dgm:else>
                      </dgm:choose>
                    </dgm:if>
                    <dgm:else name="Name145">
                      <dgm:choose name="Name146">
                        <dgm:if name="Name147" axis="root des" ptType="all node" func="maxDepth" op="gt" val="1">
                          <dgm:alg type="tx">
                            <dgm:param type="txAnchorVert" val="b"/>
                            <dgm:param type="txAnchorVertCh" val="b"/>
                            <dgm:param type="parTxLTRAlign" val="l"/>
                            <dgm:param type="parTxRTLAlign" val="r"/>
                          </dgm:alg>
                        </dgm:if>
                        <dgm:else name="Name14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txAnchorVert" val="t"/>
                            <dgm:param type="parTxLTRAlign" val="l"/>
                            <dgm:param type="parTxRTLAlign" val="r"/>
                          </dgm:alg>
                        </dgm:if>
                        <dgm:else name="Name157">
                          <dgm:alg type="tx">
                            <dgm:param type="txAnchorVert" val="t"/>
                            <dgm:param type="parTxLTRAlign" val="l"/>
                            <dgm:param type="parTxRTLAlign" val="l"/>
                          </dgm:alg>
                        </dgm:else>
                      </dgm:choose>
                    </dgm:if>
                    <dgm:else name="Name158">
                      <dgm:choose name="Name159">
                        <dgm:if name="Name160" axis="root des" ptType="all node" func="maxDepth" op="gt" val="1">
                          <dgm:alg type="tx">
                            <dgm:param type="txAnchorVert" val="b"/>
                            <dgm:param type="txAnchorVertCh" val="b"/>
                            <dgm:param type="parTxLTRAlign" val="l"/>
                            <dgm:param type="parTxRTLAlign" val="r"/>
                          </dgm:alg>
                        </dgm:if>
                        <dgm:else name="Name16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txAnchorVert" val="t"/>
                            <dgm:param type="parTxLTRAlign" val="l"/>
                            <dgm:param type="parTxRTLAlign" val="r"/>
                          </dgm:alg>
                        </dgm:if>
                        <dgm:else name="Name170">
                          <dgm:alg type="tx">
                            <dgm:param type="txAnchorVert" val="t"/>
                            <dgm:param type="parTxLTRAlign" val="l"/>
                            <dgm:param type="parTxRTLAlign" val="l"/>
                          </dgm:alg>
                        </dgm:else>
                      </dgm:choose>
                    </dgm:if>
                    <dgm:else name="Name171">
                      <dgm:choose name="Name172">
                        <dgm:if name="Name173" axis="root des" ptType="all node" func="maxDepth" op="gt" val="1">
                          <dgm:alg type="tx">
                            <dgm:param type="txAnchorVert" val="b"/>
                            <dgm:param type="txAnchorVertCh" val="b"/>
                            <dgm:param type="parTxLTRAlign" val="l"/>
                            <dgm:param type="parTxRTLAlign" val="r"/>
                          </dgm:alg>
                        </dgm:if>
                        <dgm:else name="Name174">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txAnchorVert" val="t"/>
                            <dgm:param type="parTxLTRAlign" val="l"/>
                            <dgm:param type="parTxRTLAlign" val="r"/>
                          </dgm:alg>
                        </dgm:if>
                        <dgm:else name="Name183">
                          <dgm:alg type="tx">
                            <dgm:param type="txAnchorVert" val="t"/>
                            <dgm:param type="parTxLTRAlign" val="l"/>
                            <dgm:param type="parTxRTLAlign" val="l"/>
                          </dgm:alg>
                        </dgm:else>
                      </dgm:choose>
                    </dgm:if>
                    <dgm:else name="Name184">
                      <dgm:choose name="Name185">
                        <dgm:if name="Name186" axis="root des" ptType="all node" func="maxDepth" op="gt" val="1">
                          <dgm:alg type="tx">
                            <dgm:param type="txAnchorVert" val="b"/>
                            <dgm:param type="txAnchorVertCh" val="b"/>
                            <dgm:param type="parTxLTRAlign" val="l"/>
                            <dgm:param type="parTxRTLAlign" val="r"/>
                          </dgm:alg>
                        </dgm:if>
                        <dgm:else name="Name187">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txAnchorVert" val="t"/>
                            <dgm:param type="parTxLTRAlign" val="l"/>
                            <dgm:param type="parTxRTLAlign" val="r"/>
                          </dgm:alg>
                        </dgm:if>
                        <dgm:else name="Name196">
                          <dgm:alg type="tx">
                            <dgm:param type="txAnchorVert" val="t"/>
                            <dgm:param type="parTxLTRAlign" val="l"/>
                            <dgm:param type="parTxRTLAlign" val="l"/>
                          </dgm:alg>
                        </dgm:else>
                      </dgm:choose>
                    </dgm:if>
                    <dgm:else name="Name197">
                      <dgm:choose name="Name198">
                        <dgm:if name="Name199" axis="root des" ptType="all node" func="maxDepth" op="gt" val="1">
                          <dgm:alg type="tx">
                            <dgm:param type="txAnchorVert" val="b"/>
                            <dgm:param type="txAnchorVertCh" val="b"/>
                            <dgm:param type="parTxLTRAlign" val="l"/>
                            <dgm:param type="parTxRTLAlign" val="r"/>
                          </dgm:alg>
                        </dgm:if>
                        <dgm:else name="Name200">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layout2.xml><?xml version="1.0" encoding="utf-8"?>
<dgm:layoutDef xmlns:dgm="http://schemas.openxmlformats.org/drawingml/2006/diagram" xmlns:a="http://schemas.openxmlformats.org/drawingml/2006/main" uniqueId="urn:microsoft.com/office/officeart/2005/8/layout/matrix2">
  <dgm:title val=""/>
  <dgm:desc val=""/>
  <dgm:catLst>
    <dgm:cat type="matrix" pri="3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l" for="ch" forName="rect1" refType="w" fact="0.065"/>
          <dgm:constr type="t" for="ch" forName="rect1" refType="h" fact="0.065"/>
          <dgm:constr type="w" for="ch" forName="rect2" refType="w" fact="0.4"/>
          <dgm:constr type="h" for="ch" forName="rect2" refType="h" fact="0.4"/>
          <dgm:constr type="r" for="ch" forName="rect2" refType="w" fact="0.935"/>
          <dgm:constr type="t" for="ch" forName="rect2" refType="h" fact="0.065"/>
          <dgm:constr type="w" for="ch" forName="rect3" refType="w" fact="0.4"/>
          <dgm:constr type="h" for="ch" forName="rect3" refType="w" fact="0.4"/>
          <dgm:constr type="l" for="ch" forName="rect3" refType="w" fact="0.065"/>
          <dgm:constr type="b" for="ch" forName="rect3" refType="h" fact="0.935"/>
          <dgm:constr type="w" for="ch" forName="rect4" refType="w" fact="0.4"/>
          <dgm:constr type="h" for="ch" forName="rect4" refType="h" fact="0.4"/>
          <dgm:constr type="r" for="ch" forName="rect4" refType="w" fact="0.935"/>
          <dgm:constr type="b" for="ch" forName="rect4" refType="h" fact="0.935"/>
        </dgm:constrLst>
      </dgm:if>
      <dgm:else name="Name2">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r" for="ch" forName="rect1" refType="w" fact="0.935"/>
          <dgm:constr type="t" for="ch" forName="rect1" refType="h" fact="0.065"/>
          <dgm:constr type="w" for="ch" forName="rect2" refType="w" fact="0.4"/>
          <dgm:constr type="h" for="ch" forName="rect2" refType="h" fact="0.4"/>
          <dgm:constr type="l" for="ch" forName="rect2" refType="w" fact="0.065"/>
          <dgm:constr type="t" for="ch" forName="rect2" refType="h" fact="0.065"/>
          <dgm:constr type="w" for="ch" forName="rect3" refType="w" fact="0.4"/>
          <dgm:constr type="h" for="ch" forName="rect3" refType="w" fact="0.4"/>
          <dgm:constr type="r" for="ch" forName="rect3" refType="w" fact="0.935"/>
          <dgm:constr type="b" for="ch" forName="rect3" refType="h" fact="0.935"/>
          <dgm:constr type="w" for="ch" forName="rect4" refType="w" fact="0.4"/>
          <dgm:constr type="h" for="ch" forName="rect4" refType="h" fact="0.4"/>
          <dgm:constr type="l" for="ch" forName="rect4" refType="w" fact="0.065"/>
          <dgm:constr type="b" for="ch" forName="rect4" refType="h" fact="0.935"/>
        </dgm:constrLst>
      </dgm:else>
    </dgm:choose>
    <dgm:ruleLst/>
    <dgm:choose name="Name3">
      <dgm:if name="Name4" axis="ch" ptType="node" func="cnt" op="gte" val="1">
        <dgm:layoutNode name="axisShape" styleLbl="bgShp">
          <dgm:alg type="sp"/>
          <dgm:shape xmlns:r="http://schemas.openxmlformats.org/officeDocument/2006/relationships" type="quadArrow" r:blip="">
            <dgm:adjLst>
              <dgm:adj idx="1" val="0.02"/>
              <dgm:adj idx="2" val="0.04"/>
              <dgm:adj idx="3" val="0.05"/>
            </dgm:adjLst>
          </dgm:shape>
          <dgm:presOf/>
          <dgm:constrLst/>
          <dgm:ruleLst/>
        </dgm:layoutNode>
        <dgm:layoutNode name="rect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3.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g>
</file>

<file path=ppt/media/image11.jpg>
</file>

<file path=ppt/media/image12.jp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3.pn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5389f82b967d11a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5389f82b967d11a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6c8f408b72e495c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16c8f408b72e495c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5389f82b967d11a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5389f82b967d11a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5389f82b967d11a1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5389f82b967d11a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8" name="Google Shape;20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5389f82b967d11a1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5389f82b967d11a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1ab267f4f054cba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1ab267f4f054cba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4" name="Google Shape;10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c8c3a0714b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c8c3a0714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3" name="Google Shape;133;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6c8f408b72e495c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6c8f408b72e495c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6c8f408b72e495c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16c8f408b72e495c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5389f82b967d11a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5389f82b967d11a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7" name="Google Shape;16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3/18/2021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872315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dirty="0"/>
              <a:t>3/18/2021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20590336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dirty="0"/>
              <a:t>3/18/2021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19779788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Agenda">
  <p:cSld name="Agenda">
    <p:bg>
      <p:bgPr>
        <a:solidFill>
          <a:schemeClr val="lt1"/>
        </a:solidFill>
        <a:effectLst/>
      </p:bgPr>
    </p:bg>
    <p:spTree>
      <p:nvGrpSpPr>
        <p:cNvPr id="1" name="Shape 54"/>
        <p:cNvGrpSpPr/>
        <p:nvPr/>
      </p:nvGrpSpPr>
      <p:grpSpPr>
        <a:xfrm>
          <a:off x="0" y="0"/>
          <a:ext cx="0" cy="0"/>
          <a:chOff x="0" y="0"/>
          <a:chExt cx="0" cy="0"/>
        </a:xfrm>
      </p:grpSpPr>
      <p:sp>
        <p:nvSpPr>
          <p:cNvPr id="55" name="Google Shape;55;g16c8f408b72e495c_55"/>
          <p:cNvSpPr txBox="1">
            <a:spLocks noGrp="1"/>
          </p:cNvSpPr>
          <p:nvPr>
            <p:ph type="dt" idx="10"/>
          </p:nvPr>
        </p:nvSpPr>
        <p:spPr>
          <a:xfrm>
            <a:off x="8218426" y="6446838"/>
            <a:ext cx="2584800" cy="365100"/>
          </a:xfrm>
          <a:prstGeom prst="rect">
            <a:avLst/>
          </a:prstGeom>
          <a:noFill/>
          <a:ln>
            <a:noFill/>
          </a:ln>
        </p:spPr>
        <p:txBody>
          <a:bodyPr spcFirstLastPara="1" wrap="square" lIns="91425" tIns="45700" rIns="91425" bIns="45700" anchor="ctr" anchorCtr="0">
            <a:noAutofit/>
          </a:bodyPr>
          <a:lstStyle>
            <a:lvl1pPr lvl="0" algn="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6" name="Google Shape;56;g16c8f408b72e495c_55"/>
          <p:cNvSpPr txBox="1">
            <a:spLocks noGrp="1"/>
          </p:cNvSpPr>
          <p:nvPr>
            <p:ph type="ftr" idx="11"/>
          </p:nvPr>
        </p:nvSpPr>
        <p:spPr>
          <a:xfrm>
            <a:off x="1097279" y="6446838"/>
            <a:ext cx="68184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7" name="Google Shape;57;g16c8f408b72e495c_55"/>
          <p:cNvSpPr txBox="1">
            <a:spLocks noGrp="1"/>
          </p:cNvSpPr>
          <p:nvPr>
            <p:ph type="sldNum" idx="12"/>
          </p:nvPr>
        </p:nvSpPr>
        <p:spPr>
          <a:xfrm>
            <a:off x="10993582" y="6446838"/>
            <a:ext cx="780000" cy="365100"/>
          </a:xfrm>
          <a:prstGeom prst="rect">
            <a:avLst/>
          </a:prstGeom>
          <a:noFill/>
          <a:ln>
            <a:noFill/>
          </a:ln>
        </p:spPr>
        <p:txBody>
          <a:bodyPr spcFirstLastPara="1" wrap="square" lIns="91425" tIns="45700" rIns="91425" bIns="45700" anchor="ctr" anchorCtr="0">
            <a:normAutofit/>
          </a:bodyPr>
          <a:lstStyle>
            <a:lvl1pPr marL="0" lvl="0" indent="0" algn="l" rtl="0">
              <a:spcBef>
                <a:spcPts val="0"/>
              </a:spcBef>
              <a:buNone/>
              <a:defRPr/>
            </a:lvl1pPr>
            <a:lvl2pPr marL="0" lvl="1" indent="0" algn="l" rtl="0">
              <a:spcBef>
                <a:spcPts val="0"/>
              </a:spcBef>
              <a:buNone/>
              <a:defRPr/>
            </a:lvl2pPr>
            <a:lvl3pPr marL="0" lvl="2" indent="0" algn="l" rtl="0">
              <a:spcBef>
                <a:spcPts val="0"/>
              </a:spcBef>
              <a:buNone/>
              <a:defRPr/>
            </a:lvl3pPr>
            <a:lvl4pPr marL="0" lvl="3" indent="0" algn="l" rtl="0">
              <a:spcBef>
                <a:spcPts val="0"/>
              </a:spcBef>
              <a:buNone/>
              <a:defRPr/>
            </a:lvl4pPr>
            <a:lvl5pPr marL="0" lvl="4" indent="0" algn="l" rtl="0">
              <a:spcBef>
                <a:spcPts val="0"/>
              </a:spcBef>
              <a:buNone/>
              <a:defRPr/>
            </a:lvl5pPr>
            <a:lvl6pPr marL="0" lvl="5" indent="0" algn="l" rtl="0">
              <a:spcBef>
                <a:spcPts val="0"/>
              </a:spcBef>
              <a:buNone/>
              <a:defRPr/>
            </a:lvl6pPr>
            <a:lvl7pPr marL="0" lvl="6" indent="0" algn="l" rtl="0">
              <a:spcBef>
                <a:spcPts val="0"/>
              </a:spcBef>
              <a:buNone/>
              <a:defRPr/>
            </a:lvl7pPr>
            <a:lvl8pPr marL="0" lvl="7" indent="0" algn="l" rtl="0">
              <a:spcBef>
                <a:spcPts val="0"/>
              </a:spcBef>
              <a:buNone/>
              <a:defRPr/>
            </a:lvl8pPr>
            <a:lvl9pPr marL="0" lvl="8" indent="0" algn="l" rtl="0">
              <a:spcBef>
                <a:spcPts val="0"/>
              </a:spcBef>
              <a:buNone/>
              <a:defRPr/>
            </a:lvl9pPr>
          </a:lstStyle>
          <a:p>
            <a:pPr marL="0" lvl="0" indent="0" algn="l" rtl="0">
              <a:spcBef>
                <a:spcPts val="0"/>
              </a:spcBef>
              <a:spcAft>
                <a:spcPts val="0"/>
              </a:spcAft>
              <a:buNone/>
            </a:pPr>
            <a:fld id="{00000000-1234-1234-1234-123412341234}" type="slidenum">
              <a:rPr lang="en-US"/>
              <a:t>‹#›</a:t>
            </a:fld>
            <a:endParaRPr/>
          </a:p>
        </p:txBody>
      </p:sp>
      <p:sp>
        <p:nvSpPr>
          <p:cNvPr id="60" name="Google Shape;60;g16c8f408b72e495c_55"/>
          <p:cNvSpPr txBox="1">
            <a:spLocks noGrp="1"/>
          </p:cNvSpPr>
          <p:nvPr>
            <p:ph type="title"/>
          </p:nvPr>
        </p:nvSpPr>
        <p:spPr>
          <a:xfrm>
            <a:off x="635000" y="3135207"/>
            <a:ext cx="4887000" cy="587700"/>
          </a:xfrm>
          <a:prstGeom prst="rect">
            <a:avLst/>
          </a:prstGeom>
          <a:noFill/>
          <a:ln>
            <a:noFill/>
          </a:ln>
        </p:spPr>
        <p:txBody>
          <a:bodyPr spcFirstLastPara="1" wrap="square" lIns="91425" tIns="45700" rIns="91425" bIns="45700" anchor="ctr" anchorCtr="0">
            <a:normAutofit/>
          </a:bodyPr>
          <a:lstStyle>
            <a:lvl1pPr lvl="0" algn="ctr" rtl="0">
              <a:lnSpc>
                <a:spcPct val="90000"/>
              </a:lnSpc>
              <a:spcBef>
                <a:spcPts val="0"/>
              </a:spcBef>
              <a:spcAft>
                <a:spcPts val="0"/>
              </a:spcAft>
              <a:buClr>
                <a:srgbClr val="3F3F3F"/>
              </a:buClr>
              <a:buSzPts val="2800"/>
              <a:buFont typeface="Century Gothic"/>
              <a:buNone/>
              <a:defRPr cap="none"/>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61" name="Google Shape;61;g16c8f408b72e495c_55"/>
          <p:cNvSpPr txBox="1">
            <a:spLocks noGrp="1"/>
          </p:cNvSpPr>
          <p:nvPr>
            <p:ph type="body" idx="1"/>
          </p:nvPr>
        </p:nvSpPr>
        <p:spPr>
          <a:xfrm>
            <a:off x="5575829" y="633875"/>
            <a:ext cx="5981100" cy="5590200"/>
          </a:xfrm>
          <a:prstGeom prst="rect">
            <a:avLst/>
          </a:prstGeom>
          <a:noFill/>
          <a:ln>
            <a:noFill/>
          </a:ln>
        </p:spPr>
        <p:txBody>
          <a:bodyPr spcFirstLastPara="1" wrap="square" lIns="0" tIns="45700" rIns="0" bIns="45700" anchor="ctr" anchorCtr="0">
            <a:normAutofit/>
          </a:bodyPr>
          <a:lstStyle>
            <a:lvl1pPr marL="457200" lvl="0" indent="-330200" algn="l" rtl="0">
              <a:lnSpc>
                <a:spcPct val="100000"/>
              </a:lnSpc>
              <a:spcBef>
                <a:spcPts val="1200"/>
              </a:spcBef>
              <a:spcAft>
                <a:spcPts val="0"/>
              </a:spcAft>
              <a:buClr>
                <a:schemeClr val="dk1"/>
              </a:buClr>
              <a:buSzPts val="1600"/>
              <a:buFont typeface="Century Gothic"/>
              <a:buAutoNum type="arabicPeriod"/>
              <a:defRPr sz="1600">
                <a:solidFill>
                  <a:schemeClr val="dk1"/>
                </a:solidFill>
              </a:defRPr>
            </a:lvl1pPr>
            <a:lvl2pPr marL="914400" lvl="1" indent="-317500" algn="l" rtl="0">
              <a:lnSpc>
                <a:spcPct val="100000"/>
              </a:lnSpc>
              <a:spcBef>
                <a:spcPts val="200"/>
              </a:spcBef>
              <a:spcAft>
                <a:spcPts val="0"/>
              </a:spcAft>
              <a:buClr>
                <a:schemeClr val="dk1"/>
              </a:buClr>
              <a:buSzPts val="1400"/>
              <a:buFont typeface="Century Gothic"/>
              <a:buAutoNum type="arabicPeriod"/>
              <a:defRPr sz="1400">
                <a:solidFill>
                  <a:schemeClr val="dk1"/>
                </a:solidFill>
              </a:defRPr>
            </a:lvl2pPr>
            <a:lvl3pPr marL="1371600" lvl="2" indent="-298450" algn="l" rtl="0">
              <a:lnSpc>
                <a:spcPct val="100000"/>
              </a:lnSpc>
              <a:spcBef>
                <a:spcPts val="400"/>
              </a:spcBef>
              <a:spcAft>
                <a:spcPts val="0"/>
              </a:spcAft>
              <a:buClr>
                <a:schemeClr val="dk1"/>
              </a:buClr>
              <a:buSzPts val="1100"/>
              <a:buFont typeface="Century Gothic"/>
              <a:buAutoNum type="arabicPeriod"/>
              <a:defRPr sz="1100">
                <a:solidFill>
                  <a:schemeClr val="dk1"/>
                </a:solidFill>
              </a:defRPr>
            </a:lvl3pPr>
            <a:lvl4pPr marL="1828800" lvl="3" indent="-298450" algn="l" rtl="0">
              <a:lnSpc>
                <a:spcPct val="100000"/>
              </a:lnSpc>
              <a:spcBef>
                <a:spcPts val="400"/>
              </a:spcBef>
              <a:spcAft>
                <a:spcPts val="0"/>
              </a:spcAft>
              <a:buClr>
                <a:schemeClr val="dk1"/>
              </a:buClr>
              <a:buSzPts val="1100"/>
              <a:buFont typeface="Century Gothic"/>
              <a:buAutoNum type="arabicPeriod"/>
              <a:defRPr sz="1100">
                <a:solidFill>
                  <a:schemeClr val="dk1"/>
                </a:solidFill>
              </a:defRPr>
            </a:lvl4pPr>
            <a:lvl5pPr marL="2286000" lvl="4" indent="-298450" algn="l" rtl="0">
              <a:lnSpc>
                <a:spcPct val="100000"/>
              </a:lnSpc>
              <a:spcBef>
                <a:spcPts val="400"/>
              </a:spcBef>
              <a:spcAft>
                <a:spcPts val="0"/>
              </a:spcAft>
              <a:buClr>
                <a:schemeClr val="dk1"/>
              </a:buClr>
              <a:buSzPts val="1100"/>
              <a:buFont typeface="Century Gothic"/>
              <a:buAutoNum type="arabicPeriod"/>
              <a:defRPr sz="1100">
                <a:solidFill>
                  <a:schemeClr val="dk1"/>
                </a:solidFill>
              </a:defRPr>
            </a:lvl5pPr>
            <a:lvl6pPr marL="2743200" lvl="5" indent="-342900" algn="l" rtl="0">
              <a:lnSpc>
                <a:spcPct val="90000"/>
              </a:lnSpc>
              <a:spcBef>
                <a:spcPts val="400"/>
              </a:spcBef>
              <a:spcAft>
                <a:spcPts val="0"/>
              </a:spcAft>
              <a:buSzPts val="1800"/>
              <a:buChar char="■"/>
              <a:defRPr/>
            </a:lvl6pPr>
            <a:lvl7pPr marL="3200400" lvl="6" indent="-342900" algn="l" rtl="0">
              <a:lnSpc>
                <a:spcPct val="90000"/>
              </a:lnSpc>
              <a:spcBef>
                <a:spcPts val="400"/>
              </a:spcBef>
              <a:spcAft>
                <a:spcPts val="0"/>
              </a:spcAft>
              <a:buSzPts val="1800"/>
              <a:buChar char="●"/>
              <a:defRPr/>
            </a:lvl7pPr>
            <a:lvl8pPr marL="3657600" lvl="7" indent="-342900" algn="l" rtl="0">
              <a:lnSpc>
                <a:spcPct val="90000"/>
              </a:lnSpc>
              <a:spcBef>
                <a:spcPts val="400"/>
              </a:spcBef>
              <a:spcAft>
                <a:spcPts val="0"/>
              </a:spcAft>
              <a:buSzPts val="1800"/>
              <a:buChar char="○"/>
              <a:defRPr/>
            </a:lvl8pPr>
            <a:lvl9pPr marL="4114800" lvl="8" indent="-342900" algn="l" rtl="0">
              <a:lnSpc>
                <a:spcPct val="90000"/>
              </a:lnSpc>
              <a:spcBef>
                <a:spcPts val="400"/>
              </a:spcBef>
              <a:spcAft>
                <a:spcPts val="400"/>
              </a:spcAft>
              <a:buSzPts val="1800"/>
              <a:buChar char="■"/>
              <a:defRPr/>
            </a:lvl9pPr>
          </a:lstStyle>
          <a:p>
            <a:endParaRPr/>
          </a:p>
        </p:txBody>
      </p:sp>
    </p:spTree>
    <p:extLst>
      <p:ext uri="{BB962C8B-B14F-4D97-AF65-F5344CB8AC3E}">
        <p14:creationId xmlns:p14="http://schemas.microsoft.com/office/powerpoint/2010/main" val="35196199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4"/>
        <p:cNvGrpSpPr/>
        <p:nvPr/>
      </p:nvGrpSpPr>
      <p:grpSpPr>
        <a:xfrm>
          <a:off x="0" y="0"/>
          <a:ext cx="0" cy="0"/>
          <a:chOff x="0" y="0"/>
          <a:chExt cx="0" cy="0"/>
        </a:xfrm>
      </p:grpSpPr>
      <p:sp>
        <p:nvSpPr>
          <p:cNvPr id="45" name="Google Shape;45;g16c8f408b72e495c_45"/>
          <p:cNvSpPr txBox="1">
            <a:spLocks noGrp="1"/>
          </p:cNvSpPr>
          <p:nvPr>
            <p:ph type="body" idx="1"/>
          </p:nvPr>
        </p:nvSpPr>
        <p:spPr>
          <a:xfrm>
            <a:off x="415600" y="5640767"/>
            <a:ext cx="7998300" cy="806700"/>
          </a:xfrm>
          <a:prstGeom prst="rect">
            <a:avLst/>
          </a:prstGeom>
        </p:spPr>
        <p:txBody>
          <a:bodyPr spcFirstLastPara="1" wrap="square" lIns="121900" tIns="121900" rIns="121900" bIns="121900" anchor="ctr" anchorCtr="0">
            <a:normAutofit/>
          </a:bodyPr>
          <a:lstStyle>
            <a:lvl1pPr marL="457200" lvl="0" indent="-228600">
              <a:lnSpc>
                <a:spcPct val="100000"/>
              </a:lnSpc>
              <a:spcBef>
                <a:spcPts val="0"/>
              </a:spcBef>
              <a:spcAft>
                <a:spcPts val="0"/>
              </a:spcAft>
              <a:buSzPts val="2800"/>
              <a:buNone/>
              <a:defRPr sz="2800"/>
            </a:lvl1pPr>
          </a:lstStyle>
          <a:p>
            <a:endParaRPr/>
          </a:p>
        </p:txBody>
      </p:sp>
      <p:sp>
        <p:nvSpPr>
          <p:cNvPr id="46" name="Google Shape;46;g16c8f408b72e495c_45"/>
          <p:cNvSpPr txBox="1">
            <a:spLocks noGrp="1"/>
          </p:cNvSpPr>
          <p:nvPr>
            <p:ph type="sldNum" idx="12"/>
          </p:nvPr>
        </p:nvSpPr>
        <p:spPr>
          <a:xfrm>
            <a:off x="11330666" y="6251679"/>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435220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0"/>
        <p:cNvGrpSpPr/>
        <p:nvPr/>
      </p:nvGrpSpPr>
      <p:grpSpPr>
        <a:xfrm>
          <a:off x="0" y="0"/>
          <a:ext cx="0" cy="0"/>
          <a:chOff x="0" y="0"/>
          <a:chExt cx="0" cy="0"/>
        </a:xfrm>
      </p:grpSpPr>
      <p:sp>
        <p:nvSpPr>
          <p:cNvPr id="31" name="Google Shape;31;g16c8f408b72e495c_31"/>
          <p:cNvSpPr txBox="1">
            <a:spLocks noGrp="1"/>
          </p:cNvSpPr>
          <p:nvPr>
            <p:ph type="title"/>
          </p:nvPr>
        </p:nvSpPr>
        <p:spPr>
          <a:xfrm>
            <a:off x="415600" y="740800"/>
            <a:ext cx="3744000" cy="1007700"/>
          </a:xfrm>
          <a:prstGeom prst="rect">
            <a:avLst/>
          </a:prstGeom>
        </p:spPr>
        <p:txBody>
          <a:bodyPr spcFirstLastPara="1" wrap="square" lIns="121900" tIns="121900" rIns="121900" bIns="121900" anchor="b"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32" name="Google Shape;32;g16c8f408b72e495c_31"/>
          <p:cNvSpPr txBox="1">
            <a:spLocks noGrp="1"/>
          </p:cNvSpPr>
          <p:nvPr>
            <p:ph type="body" idx="1"/>
          </p:nvPr>
        </p:nvSpPr>
        <p:spPr>
          <a:xfrm>
            <a:off x="415600" y="1852800"/>
            <a:ext cx="3744000" cy="4239300"/>
          </a:xfrm>
          <a:prstGeom prst="rect">
            <a:avLst/>
          </a:prstGeom>
        </p:spPr>
        <p:txBody>
          <a:bodyPr spcFirstLastPara="1" wrap="square" lIns="121900" tIns="121900" rIns="121900" bIns="121900" anchor="t" anchorCtr="0">
            <a:normAutofit/>
          </a:bodyPr>
          <a:lstStyle>
            <a:lvl1pPr marL="457200" lvl="0" indent="-330200">
              <a:spcBef>
                <a:spcPts val="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33" name="Google Shape;33;g16c8f408b72e495c_31"/>
          <p:cNvSpPr txBox="1">
            <a:spLocks noGrp="1"/>
          </p:cNvSpPr>
          <p:nvPr>
            <p:ph type="sldNum" idx="12"/>
          </p:nvPr>
        </p:nvSpPr>
        <p:spPr>
          <a:xfrm>
            <a:off x="11330666" y="6251679"/>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4686714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Two Content">
  <p:cSld name="1_Two Content">
    <p:bg>
      <p:bgPr>
        <a:solidFill>
          <a:schemeClr val="lt1"/>
        </a:solidFill>
        <a:effectLst/>
      </p:bgPr>
    </p:bg>
    <p:spTree>
      <p:nvGrpSpPr>
        <p:cNvPr id="1" name="Shape 62"/>
        <p:cNvGrpSpPr/>
        <p:nvPr/>
      </p:nvGrpSpPr>
      <p:grpSpPr>
        <a:xfrm>
          <a:off x="0" y="0"/>
          <a:ext cx="0" cy="0"/>
          <a:chOff x="0" y="0"/>
          <a:chExt cx="0" cy="0"/>
        </a:xfrm>
      </p:grpSpPr>
      <p:sp>
        <p:nvSpPr>
          <p:cNvPr id="63" name="Google Shape;63;g16c8f408b72e495c_63"/>
          <p:cNvSpPr txBox="1">
            <a:spLocks noGrp="1"/>
          </p:cNvSpPr>
          <p:nvPr>
            <p:ph type="dt" idx="10"/>
          </p:nvPr>
        </p:nvSpPr>
        <p:spPr>
          <a:xfrm>
            <a:off x="8218426" y="6446838"/>
            <a:ext cx="2584800" cy="365100"/>
          </a:xfrm>
          <a:prstGeom prst="rect">
            <a:avLst/>
          </a:prstGeom>
          <a:noFill/>
          <a:ln>
            <a:noFill/>
          </a:ln>
        </p:spPr>
        <p:txBody>
          <a:bodyPr spcFirstLastPara="1" wrap="square" lIns="91425" tIns="45700" rIns="91425" bIns="45700" anchor="ctr" anchorCtr="0">
            <a:noAutofit/>
          </a:bodyPr>
          <a:lstStyle>
            <a:lvl1pPr lvl="0" algn="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4" name="Google Shape;64;g16c8f408b72e495c_63"/>
          <p:cNvSpPr txBox="1">
            <a:spLocks noGrp="1"/>
          </p:cNvSpPr>
          <p:nvPr>
            <p:ph type="ftr" idx="11"/>
          </p:nvPr>
        </p:nvSpPr>
        <p:spPr>
          <a:xfrm>
            <a:off x="1097279" y="6446838"/>
            <a:ext cx="68184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5" name="Google Shape;65;g16c8f408b72e495c_63"/>
          <p:cNvSpPr txBox="1">
            <a:spLocks noGrp="1"/>
          </p:cNvSpPr>
          <p:nvPr>
            <p:ph type="sldNum" idx="12"/>
          </p:nvPr>
        </p:nvSpPr>
        <p:spPr>
          <a:xfrm>
            <a:off x="10993582" y="6446838"/>
            <a:ext cx="780000" cy="365100"/>
          </a:xfrm>
          <a:prstGeom prst="rect">
            <a:avLst/>
          </a:prstGeom>
          <a:noFill/>
          <a:ln>
            <a:noFill/>
          </a:ln>
        </p:spPr>
        <p:txBody>
          <a:bodyPr spcFirstLastPara="1" wrap="square" lIns="91425" tIns="45700" rIns="91425" bIns="45700" anchor="ctr" anchorCtr="0">
            <a:normAutofit/>
          </a:bodyPr>
          <a:lstStyle>
            <a:lvl1pPr marL="0" lvl="0" indent="0" algn="l" rtl="0">
              <a:spcBef>
                <a:spcPts val="0"/>
              </a:spcBef>
              <a:buNone/>
              <a:defRPr/>
            </a:lvl1pPr>
            <a:lvl2pPr marL="0" lvl="1" indent="0" algn="l" rtl="0">
              <a:spcBef>
                <a:spcPts val="0"/>
              </a:spcBef>
              <a:buNone/>
              <a:defRPr/>
            </a:lvl2pPr>
            <a:lvl3pPr marL="0" lvl="2" indent="0" algn="l" rtl="0">
              <a:spcBef>
                <a:spcPts val="0"/>
              </a:spcBef>
              <a:buNone/>
              <a:defRPr/>
            </a:lvl3pPr>
            <a:lvl4pPr marL="0" lvl="3" indent="0" algn="l" rtl="0">
              <a:spcBef>
                <a:spcPts val="0"/>
              </a:spcBef>
              <a:buNone/>
              <a:defRPr/>
            </a:lvl4pPr>
            <a:lvl5pPr marL="0" lvl="4" indent="0" algn="l" rtl="0">
              <a:spcBef>
                <a:spcPts val="0"/>
              </a:spcBef>
              <a:buNone/>
              <a:defRPr/>
            </a:lvl5pPr>
            <a:lvl6pPr marL="0" lvl="5" indent="0" algn="l" rtl="0">
              <a:spcBef>
                <a:spcPts val="0"/>
              </a:spcBef>
              <a:buNone/>
              <a:defRPr/>
            </a:lvl6pPr>
            <a:lvl7pPr marL="0" lvl="6" indent="0" algn="l" rtl="0">
              <a:spcBef>
                <a:spcPts val="0"/>
              </a:spcBef>
              <a:buNone/>
              <a:defRPr/>
            </a:lvl7pPr>
            <a:lvl8pPr marL="0" lvl="7" indent="0" algn="l" rtl="0">
              <a:spcBef>
                <a:spcPts val="0"/>
              </a:spcBef>
              <a:buNone/>
              <a:defRPr/>
            </a:lvl8pPr>
            <a:lvl9pPr marL="0" lvl="8" indent="0" algn="l" rtl="0">
              <a:spcBef>
                <a:spcPts val="0"/>
              </a:spcBef>
              <a:buNone/>
              <a:defRPr/>
            </a:lvl9pPr>
          </a:lstStyle>
          <a:p>
            <a:pPr marL="0" lvl="0" indent="0" algn="l" rtl="0">
              <a:spcBef>
                <a:spcPts val="0"/>
              </a:spcBef>
              <a:spcAft>
                <a:spcPts val="0"/>
              </a:spcAft>
              <a:buNone/>
            </a:pPr>
            <a:fld id="{00000000-1234-1234-1234-123412341234}" type="slidenum">
              <a:rPr lang="en-US"/>
              <a:t>‹#›</a:t>
            </a:fld>
            <a:endParaRPr/>
          </a:p>
        </p:txBody>
      </p:sp>
      <p:sp>
        <p:nvSpPr>
          <p:cNvPr id="68" name="Google Shape;68;g16c8f408b72e495c_63"/>
          <p:cNvSpPr txBox="1">
            <a:spLocks noGrp="1"/>
          </p:cNvSpPr>
          <p:nvPr>
            <p:ph type="title"/>
          </p:nvPr>
        </p:nvSpPr>
        <p:spPr>
          <a:xfrm>
            <a:off x="5443870" y="942871"/>
            <a:ext cx="5711700" cy="5877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rgbClr val="3F3F3F"/>
              </a:buClr>
              <a:buSzPts val="18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69" name="Google Shape;69;g16c8f408b72e495c_63"/>
          <p:cNvSpPr txBox="1">
            <a:spLocks noGrp="1"/>
          </p:cNvSpPr>
          <p:nvPr>
            <p:ph type="body" idx="1"/>
          </p:nvPr>
        </p:nvSpPr>
        <p:spPr>
          <a:xfrm>
            <a:off x="5443870" y="1973589"/>
            <a:ext cx="5711700" cy="3941400"/>
          </a:xfrm>
          <a:prstGeom prst="rect">
            <a:avLst/>
          </a:prstGeom>
          <a:noFill/>
          <a:ln>
            <a:noFill/>
          </a:ln>
        </p:spPr>
        <p:txBody>
          <a:bodyPr spcFirstLastPara="1" wrap="square" lIns="0" tIns="45700" rIns="0" bIns="45700" anchor="t" anchorCtr="0">
            <a:normAutofit/>
          </a:bodyPr>
          <a:lstStyle>
            <a:lvl1pPr marL="457200" lvl="0" indent="-330200" algn="l" rtl="0">
              <a:lnSpc>
                <a:spcPct val="100000"/>
              </a:lnSpc>
              <a:spcBef>
                <a:spcPts val="1200"/>
              </a:spcBef>
              <a:spcAft>
                <a:spcPts val="0"/>
              </a:spcAft>
              <a:buClr>
                <a:schemeClr val="dk1"/>
              </a:buClr>
              <a:buSzPts val="1600"/>
              <a:buChar char="●"/>
              <a:defRPr sz="1600">
                <a:solidFill>
                  <a:schemeClr val="dk1"/>
                </a:solidFill>
              </a:defRPr>
            </a:lvl1pPr>
            <a:lvl2pPr marL="914400" lvl="1" indent="-317500" algn="l" rtl="0">
              <a:lnSpc>
                <a:spcPct val="100000"/>
              </a:lnSpc>
              <a:spcBef>
                <a:spcPts val="200"/>
              </a:spcBef>
              <a:spcAft>
                <a:spcPts val="0"/>
              </a:spcAft>
              <a:buClr>
                <a:schemeClr val="dk1"/>
              </a:buClr>
              <a:buSzPts val="1400"/>
              <a:buFont typeface="Arial"/>
              <a:buChar char="•"/>
              <a:defRPr sz="1400">
                <a:solidFill>
                  <a:schemeClr val="dk1"/>
                </a:solidFill>
              </a:defRPr>
            </a:lvl2pPr>
            <a:lvl3pPr marL="1371600" lvl="2" indent="-298450" algn="l" rtl="0">
              <a:lnSpc>
                <a:spcPct val="100000"/>
              </a:lnSpc>
              <a:spcBef>
                <a:spcPts val="400"/>
              </a:spcBef>
              <a:spcAft>
                <a:spcPts val="0"/>
              </a:spcAft>
              <a:buClr>
                <a:schemeClr val="dk1"/>
              </a:buClr>
              <a:buSzPts val="1100"/>
              <a:buFont typeface="Arial"/>
              <a:buChar char="•"/>
              <a:defRPr sz="1100">
                <a:solidFill>
                  <a:schemeClr val="dk1"/>
                </a:solidFill>
              </a:defRPr>
            </a:lvl3pPr>
            <a:lvl4pPr marL="1828800" lvl="3" indent="-298450" algn="l" rtl="0">
              <a:lnSpc>
                <a:spcPct val="100000"/>
              </a:lnSpc>
              <a:spcBef>
                <a:spcPts val="400"/>
              </a:spcBef>
              <a:spcAft>
                <a:spcPts val="0"/>
              </a:spcAft>
              <a:buClr>
                <a:schemeClr val="dk1"/>
              </a:buClr>
              <a:buSzPts val="1100"/>
              <a:buFont typeface="Arial"/>
              <a:buChar char="•"/>
              <a:defRPr sz="1100">
                <a:solidFill>
                  <a:schemeClr val="dk1"/>
                </a:solidFill>
              </a:defRPr>
            </a:lvl4pPr>
            <a:lvl5pPr marL="2286000" lvl="4" indent="-298450" algn="l" rtl="0">
              <a:lnSpc>
                <a:spcPct val="100000"/>
              </a:lnSpc>
              <a:spcBef>
                <a:spcPts val="400"/>
              </a:spcBef>
              <a:spcAft>
                <a:spcPts val="0"/>
              </a:spcAft>
              <a:buClr>
                <a:schemeClr val="dk1"/>
              </a:buClr>
              <a:buSzPts val="1100"/>
              <a:buFont typeface="Arial"/>
              <a:buChar char="•"/>
              <a:defRPr sz="1100">
                <a:solidFill>
                  <a:schemeClr val="dk1"/>
                </a:solidFill>
              </a:defRPr>
            </a:lvl5pPr>
            <a:lvl6pPr marL="2743200" lvl="5" indent="-342900" algn="l" rtl="0">
              <a:lnSpc>
                <a:spcPct val="90000"/>
              </a:lnSpc>
              <a:spcBef>
                <a:spcPts val="400"/>
              </a:spcBef>
              <a:spcAft>
                <a:spcPts val="0"/>
              </a:spcAft>
              <a:buSzPts val="1800"/>
              <a:buChar char="■"/>
              <a:defRPr/>
            </a:lvl6pPr>
            <a:lvl7pPr marL="3200400" lvl="6" indent="-342900" algn="l" rtl="0">
              <a:lnSpc>
                <a:spcPct val="90000"/>
              </a:lnSpc>
              <a:spcBef>
                <a:spcPts val="400"/>
              </a:spcBef>
              <a:spcAft>
                <a:spcPts val="0"/>
              </a:spcAft>
              <a:buSzPts val="1800"/>
              <a:buChar char="●"/>
              <a:defRPr/>
            </a:lvl7pPr>
            <a:lvl8pPr marL="3657600" lvl="7" indent="-342900" algn="l" rtl="0">
              <a:lnSpc>
                <a:spcPct val="90000"/>
              </a:lnSpc>
              <a:spcBef>
                <a:spcPts val="400"/>
              </a:spcBef>
              <a:spcAft>
                <a:spcPts val="0"/>
              </a:spcAft>
              <a:buSzPts val="1800"/>
              <a:buChar char="○"/>
              <a:defRPr/>
            </a:lvl8pPr>
            <a:lvl9pPr marL="4114800" lvl="8" indent="-342900" algn="l" rtl="0">
              <a:lnSpc>
                <a:spcPct val="90000"/>
              </a:lnSpc>
              <a:spcBef>
                <a:spcPts val="400"/>
              </a:spcBef>
              <a:spcAft>
                <a:spcPts val="400"/>
              </a:spcAft>
              <a:buSzPts val="1800"/>
              <a:buChar char="■"/>
              <a:defRPr/>
            </a:lvl9pPr>
          </a:lstStyle>
          <a:p>
            <a:endParaRPr/>
          </a:p>
        </p:txBody>
      </p:sp>
      <p:sp>
        <p:nvSpPr>
          <p:cNvPr id="70" name="Google Shape;70;g16c8f408b72e495c_63"/>
          <p:cNvSpPr txBox="1">
            <a:spLocks noGrp="1"/>
          </p:cNvSpPr>
          <p:nvPr>
            <p:ph type="body" idx="2"/>
          </p:nvPr>
        </p:nvSpPr>
        <p:spPr>
          <a:xfrm>
            <a:off x="605170" y="621039"/>
            <a:ext cx="4589100" cy="5603100"/>
          </a:xfrm>
          <a:prstGeom prst="rect">
            <a:avLst/>
          </a:prstGeom>
          <a:solidFill>
            <a:srgbClr val="EDEFF7"/>
          </a:solidFill>
          <a:ln>
            <a:noFill/>
          </a:ln>
        </p:spPr>
        <p:txBody>
          <a:bodyPr spcFirstLastPara="1" wrap="square" lIns="0" tIns="45700" rIns="0" bIns="45700" anchor="t" anchorCtr="0">
            <a:normAutofit/>
          </a:bodyPr>
          <a:lstStyle>
            <a:lvl1pPr marL="457200" lvl="0" indent="-330200" algn="l" rtl="0">
              <a:lnSpc>
                <a:spcPct val="100000"/>
              </a:lnSpc>
              <a:spcBef>
                <a:spcPts val="1200"/>
              </a:spcBef>
              <a:spcAft>
                <a:spcPts val="0"/>
              </a:spcAft>
              <a:buClr>
                <a:schemeClr val="dk1"/>
              </a:buClr>
              <a:buSzPts val="1600"/>
              <a:buChar char="●"/>
              <a:defRPr sz="1600">
                <a:solidFill>
                  <a:schemeClr val="dk1"/>
                </a:solidFill>
              </a:defRPr>
            </a:lvl1pPr>
            <a:lvl2pPr marL="914400" lvl="1" indent="-317500" algn="l" rtl="0">
              <a:lnSpc>
                <a:spcPct val="100000"/>
              </a:lnSpc>
              <a:spcBef>
                <a:spcPts val="200"/>
              </a:spcBef>
              <a:spcAft>
                <a:spcPts val="0"/>
              </a:spcAft>
              <a:buClr>
                <a:schemeClr val="dk1"/>
              </a:buClr>
              <a:buSzPts val="1400"/>
              <a:buFont typeface="Arial"/>
              <a:buChar char="•"/>
              <a:defRPr sz="1400">
                <a:solidFill>
                  <a:schemeClr val="dk1"/>
                </a:solidFill>
              </a:defRPr>
            </a:lvl2pPr>
            <a:lvl3pPr marL="1371600" lvl="2" indent="-298450" algn="l" rtl="0">
              <a:lnSpc>
                <a:spcPct val="100000"/>
              </a:lnSpc>
              <a:spcBef>
                <a:spcPts val="400"/>
              </a:spcBef>
              <a:spcAft>
                <a:spcPts val="0"/>
              </a:spcAft>
              <a:buClr>
                <a:schemeClr val="dk1"/>
              </a:buClr>
              <a:buSzPts val="1100"/>
              <a:buFont typeface="Arial"/>
              <a:buChar char="•"/>
              <a:defRPr sz="1100">
                <a:solidFill>
                  <a:schemeClr val="dk1"/>
                </a:solidFill>
              </a:defRPr>
            </a:lvl3pPr>
            <a:lvl4pPr marL="1828800" lvl="3" indent="-298450" algn="l" rtl="0">
              <a:lnSpc>
                <a:spcPct val="100000"/>
              </a:lnSpc>
              <a:spcBef>
                <a:spcPts val="400"/>
              </a:spcBef>
              <a:spcAft>
                <a:spcPts val="0"/>
              </a:spcAft>
              <a:buClr>
                <a:schemeClr val="dk1"/>
              </a:buClr>
              <a:buSzPts val="1100"/>
              <a:buFont typeface="Arial"/>
              <a:buChar char="•"/>
              <a:defRPr sz="1100">
                <a:solidFill>
                  <a:schemeClr val="dk1"/>
                </a:solidFill>
              </a:defRPr>
            </a:lvl4pPr>
            <a:lvl5pPr marL="2286000" lvl="4" indent="-298450" algn="l" rtl="0">
              <a:lnSpc>
                <a:spcPct val="100000"/>
              </a:lnSpc>
              <a:spcBef>
                <a:spcPts val="400"/>
              </a:spcBef>
              <a:spcAft>
                <a:spcPts val="0"/>
              </a:spcAft>
              <a:buClr>
                <a:schemeClr val="dk1"/>
              </a:buClr>
              <a:buSzPts val="1100"/>
              <a:buFont typeface="Arial"/>
              <a:buChar char="•"/>
              <a:defRPr sz="1100">
                <a:solidFill>
                  <a:schemeClr val="dk1"/>
                </a:solidFill>
              </a:defRPr>
            </a:lvl5pPr>
            <a:lvl6pPr marL="2743200" lvl="5" indent="-342900" algn="l" rtl="0">
              <a:lnSpc>
                <a:spcPct val="90000"/>
              </a:lnSpc>
              <a:spcBef>
                <a:spcPts val="400"/>
              </a:spcBef>
              <a:spcAft>
                <a:spcPts val="0"/>
              </a:spcAft>
              <a:buSzPts val="1800"/>
              <a:buChar char="■"/>
              <a:defRPr/>
            </a:lvl6pPr>
            <a:lvl7pPr marL="3200400" lvl="6" indent="-342900" algn="l" rtl="0">
              <a:lnSpc>
                <a:spcPct val="90000"/>
              </a:lnSpc>
              <a:spcBef>
                <a:spcPts val="400"/>
              </a:spcBef>
              <a:spcAft>
                <a:spcPts val="0"/>
              </a:spcAft>
              <a:buSzPts val="1800"/>
              <a:buChar char="●"/>
              <a:defRPr/>
            </a:lvl7pPr>
            <a:lvl8pPr marL="3657600" lvl="7" indent="-342900" algn="l" rtl="0">
              <a:lnSpc>
                <a:spcPct val="90000"/>
              </a:lnSpc>
              <a:spcBef>
                <a:spcPts val="400"/>
              </a:spcBef>
              <a:spcAft>
                <a:spcPts val="0"/>
              </a:spcAft>
              <a:buSzPts val="1800"/>
              <a:buChar char="○"/>
              <a:defRPr/>
            </a:lvl8pPr>
            <a:lvl9pPr marL="4114800" lvl="8" indent="-342900" algn="l" rtl="0">
              <a:lnSpc>
                <a:spcPct val="90000"/>
              </a:lnSpc>
              <a:spcBef>
                <a:spcPts val="400"/>
              </a:spcBef>
              <a:spcAft>
                <a:spcPts val="400"/>
              </a:spcAft>
              <a:buSzPts val="1800"/>
              <a:buChar char="■"/>
              <a:defRPr/>
            </a:lvl9pPr>
          </a:lstStyle>
          <a:p>
            <a:endParaRPr/>
          </a:p>
        </p:txBody>
      </p:sp>
    </p:spTree>
    <p:extLst>
      <p:ext uri="{BB962C8B-B14F-4D97-AF65-F5344CB8AC3E}">
        <p14:creationId xmlns:p14="http://schemas.microsoft.com/office/powerpoint/2010/main" val="33011359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8"/>
        <p:cNvGrpSpPr/>
        <p:nvPr/>
      </p:nvGrpSpPr>
      <p:grpSpPr>
        <a:xfrm>
          <a:off x="0" y="0"/>
          <a:ext cx="0" cy="0"/>
          <a:chOff x="0" y="0"/>
          <a:chExt cx="0" cy="0"/>
        </a:xfrm>
      </p:grpSpPr>
      <p:sp>
        <p:nvSpPr>
          <p:cNvPr id="19" name="Google Shape;19;g16c8f408b72e495c_19"/>
          <p:cNvSpPr txBox="1">
            <a:spLocks noGrp="1"/>
          </p:cNvSpPr>
          <p:nvPr>
            <p:ph type="title"/>
          </p:nvPr>
        </p:nvSpPr>
        <p:spPr>
          <a:xfrm>
            <a:off x="415600" y="593367"/>
            <a:ext cx="11360700" cy="831300"/>
          </a:xfrm>
          <a:prstGeom prst="rect">
            <a:avLst/>
          </a:prstGeom>
        </p:spPr>
        <p:txBody>
          <a:bodyPr spcFirstLastPara="1" wrap="square" lIns="121900" tIns="121900" rIns="121900" bIns="121900" anchor="t" anchorCtr="0">
            <a:norm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a:endParaRPr/>
          </a:p>
        </p:txBody>
      </p:sp>
      <p:sp>
        <p:nvSpPr>
          <p:cNvPr id="20" name="Google Shape;20;g16c8f408b72e495c_19"/>
          <p:cNvSpPr txBox="1">
            <a:spLocks noGrp="1"/>
          </p:cNvSpPr>
          <p:nvPr>
            <p:ph type="body" idx="1"/>
          </p:nvPr>
        </p:nvSpPr>
        <p:spPr>
          <a:xfrm>
            <a:off x="415600" y="1536633"/>
            <a:ext cx="11360700" cy="4555200"/>
          </a:xfrm>
          <a:prstGeom prst="rect">
            <a:avLst/>
          </a:prstGeom>
        </p:spPr>
        <p:txBody>
          <a:bodyPr spcFirstLastPara="1" wrap="square" lIns="121900" tIns="121900" rIns="121900" bIns="121900" anchor="t" anchorCtr="0">
            <a:normAutofit/>
          </a:bodyPr>
          <a:lstStyle>
            <a:lvl1pPr marL="457200" lvl="0" indent="-381000">
              <a:spcBef>
                <a:spcPts val="0"/>
              </a:spcBef>
              <a:spcAft>
                <a:spcPts val="0"/>
              </a:spcAft>
              <a:buSzPts val="2400"/>
              <a:buChar char="●"/>
              <a:defRPr/>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a:endParaRPr/>
          </a:p>
        </p:txBody>
      </p:sp>
      <p:sp>
        <p:nvSpPr>
          <p:cNvPr id="21" name="Google Shape;21;g16c8f408b72e495c_19"/>
          <p:cNvSpPr txBox="1">
            <a:spLocks noGrp="1"/>
          </p:cNvSpPr>
          <p:nvPr>
            <p:ph type="sldNum" idx="12"/>
          </p:nvPr>
        </p:nvSpPr>
        <p:spPr>
          <a:xfrm>
            <a:off x="11330666" y="6251679"/>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6683423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dirty="0"/>
              <a:t>3/18/2021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46898583"/>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0EBB0C4-6273-4C6E-B9BD-2EDC30F1CD52}" type="datetimeFigureOut">
              <a:rPr lang="en-US" dirty="0"/>
              <a:t>3/18/2021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9435399"/>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0315303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0223878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dirty="0"/>
              <a:t>3/18/2021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43757473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dirty="0"/>
              <a:t>3/18/2021</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1709070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dirty="0"/>
              <a:t>3/18/2021</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40748096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9CAD897-D46E-4AD2-BD9B-49DD3E640873}" type="datetimeFigureOut">
              <a:rPr lang="en-US" dirty="0"/>
              <a:t>3/18/2021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80382355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dirty="0"/>
              <a:t>3/18/2021</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pPr marL="0" lvl="0" indent="0" algn="r" rtl="0">
              <a:spcBef>
                <a:spcPts val="0"/>
              </a:spcBef>
              <a:spcAft>
                <a:spcPts val="0"/>
              </a:spcAft>
              <a:buNone/>
            </a:pPr>
            <a:fld id="{00000000-1234-1234-1234-123412341234}"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305564"/>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hyperlink" Target="mailto:k.cleanliness.drive@gmail.com"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5.jp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7.jp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14.xml"/><Relationship Id="rId6" Type="http://schemas.openxmlformats.org/officeDocument/2006/relationships/image" Target="../media/image13.png"/><Relationship Id="rId5" Type="http://schemas.openxmlformats.org/officeDocument/2006/relationships/image" Target="../media/image12.jpg"/><Relationship Id="rId4" Type="http://schemas.openxmlformats.org/officeDocument/2006/relationships/image" Target="../media/image11.jpg"/></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1"/>
        <p:cNvGrpSpPr/>
        <p:nvPr/>
      </p:nvGrpSpPr>
      <p:grpSpPr>
        <a:xfrm>
          <a:off x="0" y="0"/>
          <a:ext cx="0" cy="0"/>
          <a:chOff x="0" y="0"/>
          <a:chExt cx="0" cy="0"/>
        </a:xfrm>
      </p:grpSpPr>
      <p:sp>
        <p:nvSpPr>
          <p:cNvPr id="98" name="Rectangle 97">
            <a:extLst>
              <a:ext uri="{FF2B5EF4-FFF2-40B4-BE49-F238E27FC236}">
                <a16:creationId xmlns:a16="http://schemas.microsoft.com/office/drawing/2014/main" id="{600B5AE2-C5CC-499C-8F2D-249888BE22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Rectangle 99">
            <a:extLst>
              <a:ext uri="{FF2B5EF4-FFF2-40B4-BE49-F238E27FC236}">
                <a16:creationId xmlns:a16="http://schemas.microsoft.com/office/drawing/2014/main" id="{BA7A3698-B350-40E5-8475-9BCC41A089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02" name="Straight Connector 101">
            <a:extLst>
              <a:ext uri="{FF2B5EF4-FFF2-40B4-BE49-F238E27FC236}">
                <a16:creationId xmlns:a16="http://schemas.microsoft.com/office/drawing/2014/main" id="{0AC655C7-EC94-4BE6-84C8-2F9EFBBB27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04" name="Rectangle 103">
            <a:extLst>
              <a:ext uri="{FF2B5EF4-FFF2-40B4-BE49-F238E27FC236}">
                <a16:creationId xmlns:a16="http://schemas.microsoft.com/office/drawing/2014/main" id="{311973C2-EB8B-452A-A698-4A252FD3A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6" name="Rectangle 105">
            <a:extLst>
              <a:ext uri="{FF2B5EF4-FFF2-40B4-BE49-F238E27FC236}">
                <a16:creationId xmlns:a16="http://schemas.microsoft.com/office/drawing/2014/main" id="{10162E77-11AD-44A7-84EC-40C59EEFBD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Google Shape;92;p3"/>
          <p:cNvSpPr txBox="1">
            <a:spLocks noGrp="1"/>
          </p:cNvSpPr>
          <p:nvPr>
            <p:ph type="title"/>
          </p:nvPr>
        </p:nvSpPr>
        <p:spPr>
          <a:xfrm>
            <a:off x="5181601" y="634946"/>
            <a:ext cx="6368142" cy="1450757"/>
          </a:xfrm>
          <a:prstGeom prst="rect">
            <a:avLst/>
          </a:prstGeom>
        </p:spPr>
        <p:txBody>
          <a:bodyPr spcFirstLastPara="1" vert="horz" lIns="91440" tIns="45720" rIns="91440" bIns="45720" rtlCol="0" anchor="b" anchorCtr="0">
            <a:normAutofit/>
          </a:bodyPr>
          <a:lstStyle/>
          <a:p>
            <a:pPr lvl="0" indent="0" algn="l">
              <a:lnSpc>
                <a:spcPct val="85000"/>
              </a:lnSpc>
              <a:spcBef>
                <a:spcPct val="0"/>
              </a:spcBef>
              <a:spcAft>
                <a:spcPts val="0"/>
              </a:spcAft>
              <a:buClr>
                <a:srgbClr val="3F3F3F"/>
              </a:buClr>
              <a:buSzPct val="70000"/>
            </a:pPr>
            <a:r>
              <a:rPr lang="en-US" kern="1200" spc="-50" baseline="0" dirty="0">
                <a:solidFill>
                  <a:schemeClr val="tx1">
                    <a:lumMod val="75000"/>
                    <a:lumOff val="25000"/>
                  </a:schemeClr>
                </a:solidFill>
                <a:latin typeface="+mj-lt"/>
                <a:ea typeface="+mj-ea"/>
                <a:cs typeface="+mj-cs"/>
              </a:rPr>
              <a:t>INTRODUCTION</a:t>
            </a:r>
          </a:p>
        </p:txBody>
      </p:sp>
      <p:pic>
        <p:nvPicPr>
          <p:cNvPr id="3" name="Picture 2">
            <a:extLst>
              <a:ext uri="{FF2B5EF4-FFF2-40B4-BE49-F238E27FC236}">
                <a16:creationId xmlns:a16="http://schemas.microsoft.com/office/drawing/2014/main" id="{3AC89B08-4BE7-43DA-BFDE-3453DA31C63C}"/>
              </a:ext>
            </a:extLst>
          </p:cNvPr>
          <p:cNvPicPr>
            <a:picLocks noChangeAspect="1"/>
          </p:cNvPicPr>
          <p:nvPr/>
        </p:nvPicPr>
        <p:blipFill rotWithShape="1">
          <a:blip r:embed="rId3"/>
          <a:srcRect r="7195" b="-2"/>
          <a:stretch/>
        </p:blipFill>
        <p:spPr>
          <a:xfrm>
            <a:off x="20" y="-12128"/>
            <a:ext cx="4654276" cy="6870127"/>
          </a:xfrm>
          <a:prstGeom prst="rect">
            <a:avLst/>
          </a:prstGeom>
        </p:spPr>
      </p:pic>
      <p:cxnSp>
        <p:nvCxnSpPr>
          <p:cNvPr id="108" name="Straight Connector 107">
            <a:extLst>
              <a:ext uri="{FF2B5EF4-FFF2-40B4-BE49-F238E27FC236}">
                <a16:creationId xmlns:a16="http://schemas.microsoft.com/office/drawing/2014/main" id="{5AB158E9-1B40-4CD6-95F0-95CA11DF7B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87617" y="2085703"/>
            <a:ext cx="6170686"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93" name="Google Shape;93;p3"/>
          <p:cNvSpPr txBox="1">
            <a:spLocks noGrp="1"/>
          </p:cNvSpPr>
          <p:nvPr>
            <p:ph type="body" idx="1"/>
          </p:nvPr>
        </p:nvSpPr>
        <p:spPr>
          <a:xfrm>
            <a:off x="5181601" y="2198914"/>
            <a:ext cx="6368142" cy="3670180"/>
          </a:xfrm>
          <a:prstGeom prst="rect">
            <a:avLst/>
          </a:prstGeom>
        </p:spPr>
        <p:txBody>
          <a:bodyPr spcFirstLastPara="1" vert="horz" lIns="0" tIns="45720" rIns="0" bIns="45720" rtlCol="0" anchorCtr="0">
            <a:normAutofit/>
          </a:bodyPr>
          <a:lstStyle/>
          <a:p>
            <a:pPr marL="342900" lvl="0" indent="-241300">
              <a:lnSpc>
                <a:spcPct val="90000"/>
              </a:lnSpc>
              <a:spcBef>
                <a:spcPts val="0"/>
              </a:spcBef>
              <a:spcAft>
                <a:spcPts val="600"/>
              </a:spcAft>
              <a:buClr>
                <a:schemeClr val="accent1"/>
              </a:buClr>
              <a:buSzPts val="1600"/>
              <a:buFont typeface="Calibri" panose="020F0502020204030204" pitchFamily="34" charset="0"/>
              <a:buNone/>
            </a:pPr>
            <a:r>
              <a:rPr lang="en-US" dirty="0">
                <a:solidFill>
                  <a:schemeClr val="tx1">
                    <a:lumMod val="75000"/>
                    <a:lumOff val="25000"/>
                  </a:schemeClr>
                </a:solidFill>
              </a:rPr>
              <a:t> Company name:.   </a:t>
            </a:r>
            <a:r>
              <a:rPr lang="en-US" b="1" dirty="0">
                <a:solidFill>
                  <a:schemeClr val="tx1">
                    <a:lumMod val="75000"/>
                    <a:lumOff val="25000"/>
                  </a:schemeClr>
                </a:solidFill>
                <a:highlight>
                  <a:srgbClr val="FFFF00"/>
                </a:highlight>
              </a:rPr>
              <a:t>Kṛṣṇa-A Cleanliness Drive</a:t>
            </a:r>
          </a:p>
          <a:p>
            <a:pPr marL="342900" lvl="0" indent="-241300">
              <a:lnSpc>
                <a:spcPct val="90000"/>
              </a:lnSpc>
              <a:spcBef>
                <a:spcPts val="0"/>
              </a:spcBef>
              <a:spcAft>
                <a:spcPts val="600"/>
              </a:spcAft>
              <a:buClr>
                <a:schemeClr val="accent1"/>
              </a:buClr>
              <a:buSzPts val="1600"/>
              <a:buFont typeface="Calibri" panose="020F0502020204030204" pitchFamily="34" charset="0"/>
              <a:buNone/>
            </a:pPr>
            <a:endParaRPr lang="en-US" b="1" dirty="0">
              <a:solidFill>
                <a:schemeClr val="tx1">
                  <a:lumMod val="75000"/>
                  <a:lumOff val="25000"/>
                </a:schemeClr>
              </a:solidFill>
              <a:highlight>
                <a:srgbClr val="FFFF00"/>
              </a:highlight>
            </a:endParaRPr>
          </a:p>
          <a:p>
            <a:pPr marL="101600" lvl="0" indent="0">
              <a:lnSpc>
                <a:spcPct val="90000"/>
              </a:lnSpc>
              <a:spcBef>
                <a:spcPts val="0"/>
              </a:spcBef>
              <a:spcAft>
                <a:spcPts val="600"/>
              </a:spcAft>
              <a:buClr>
                <a:schemeClr val="accent1"/>
              </a:buClr>
              <a:buSzPts val="1600"/>
              <a:buFont typeface="Calibri" panose="020F0502020204030204" pitchFamily="34" charset="0"/>
              <a:buNone/>
            </a:pPr>
            <a:r>
              <a:rPr lang="en-US" b="1" dirty="0">
                <a:solidFill>
                  <a:schemeClr val="tx1">
                    <a:lumMod val="75000"/>
                    <a:lumOff val="25000"/>
                  </a:schemeClr>
                </a:solidFill>
              </a:rPr>
              <a:t>Vision :: To clean India by 2035. &amp; after that expand worldwide.</a:t>
            </a:r>
          </a:p>
          <a:p>
            <a:pPr marL="342900" lvl="0" indent="-241300">
              <a:lnSpc>
                <a:spcPct val="90000"/>
              </a:lnSpc>
              <a:spcBef>
                <a:spcPts val="0"/>
              </a:spcBef>
              <a:spcAft>
                <a:spcPts val="600"/>
              </a:spcAft>
              <a:buClr>
                <a:schemeClr val="accent1"/>
              </a:buClr>
              <a:buSzPts val="1600"/>
              <a:buFont typeface="Calibri" panose="020F0502020204030204" pitchFamily="34" charset="0"/>
              <a:buNone/>
            </a:pPr>
            <a:endParaRPr lang="en-US" b="1" dirty="0">
              <a:solidFill>
                <a:schemeClr val="tx1">
                  <a:lumMod val="75000"/>
                  <a:lumOff val="25000"/>
                </a:schemeClr>
              </a:solidFill>
            </a:endParaRPr>
          </a:p>
          <a:p>
            <a:pPr marL="342900" lvl="0" indent="-241300">
              <a:lnSpc>
                <a:spcPct val="90000"/>
              </a:lnSpc>
              <a:spcBef>
                <a:spcPts val="0"/>
              </a:spcBef>
              <a:spcAft>
                <a:spcPts val="600"/>
              </a:spcAft>
              <a:buClr>
                <a:schemeClr val="accent1"/>
              </a:buClr>
              <a:buSzPts val="1600"/>
              <a:buFont typeface="Calibri" panose="020F0502020204030204" pitchFamily="34" charset="0"/>
              <a:buNone/>
            </a:pPr>
            <a:endParaRPr lang="en-US" b="1" dirty="0">
              <a:solidFill>
                <a:schemeClr val="tx1">
                  <a:lumMod val="75000"/>
                  <a:lumOff val="25000"/>
                </a:schemeClr>
              </a:solidFill>
            </a:endParaRPr>
          </a:p>
          <a:p>
            <a:pPr marL="342900" lvl="0" indent="-241300">
              <a:lnSpc>
                <a:spcPct val="90000"/>
              </a:lnSpc>
              <a:spcBef>
                <a:spcPts val="0"/>
              </a:spcBef>
              <a:spcAft>
                <a:spcPts val="600"/>
              </a:spcAft>
              <a:buClr>
                <a:schemeClr val="accent1"/>
              </a:buClr>
              <a:buSzPts val="1600"/>
              <a:buFont typeface="Calibri" panose="020F0502020204030204" pitchFamily="34" charset="0"/>
              <a:buNone/>
            </a:pPr>
            <a:r>
              <a:rPr lang="en-US" b="1" dirty="0">
                <a:solidFill>
                  <a:schemeClr val="tx1">
                    <a:lumMod val="75000"/>
                    <a:lumOff val="25000"/>
                  </a:schemeClr>
                </a:solidFill>
              </a:rPr>
              <a:t>Field : Waste Management</a:t>
            </a:r>
          </a:p>
          <a:p>
            <a:pPr marL="342900" lvl="0" indent="-241300">
              <a:lnSpc>
                <a:spcPct val="90000"/>
              </a:lnSpc>
              <a:spcBef>
                <a:spcPts val="0"/>
              </a:spcBef>
              <a:spcAft>
                <a:spcPts val="600"/>
              </a:spcAft>
              <a:buClr>
                <a:schemeClr val="accent1"/>
              </a:buClr>
              <a:buSzPts val="1600"/>
              <a:buFont typeface="Calibri" panose="020F0502020204030204" pitchFamily="34" charset="0"/>
              <a:buNone/>
            </a:pPr>
            <a:endParaRPr lang="en-US" b="1" dirty="0">
              <a:solidFill>
                <a:schemeClr val="tx1">
                  <a:lumMod val="75000"/>
                  <a:lumOff val="25000"/>
                </a:schemeClr>
              </a:solidFill>
            </a:endParaRPr>
          </a:p>
          <a:p>
            <a:pPr marL="342900" lvl="0" indent="-241300">
              <a:lnSpc>
                <a:spcPct val="90000"/>
              </a:lnSpc>
              <a:spcBef>
                <a:spcPts val="0"/>
              </a:spcBef>
              <a:spcAft>
                <a:spcPts val="600"/>
              </a:spcAft>
              <a:buClr>
                <a:schemeClr val="accent1"/>
              </a:buClr>
              <a:buSzPts val="1600"/>
              <a:buFont typeface="Calibri" panose="020F0502020204030204" pitchFamily="34" charset="0"/>
              <a:buNone/>
            </a:pPr>
            <a:endParaRPr lang="en-US" b="1" dirty="0">
              <a:solidFill>
                <a:schemeClr val="tx1">
                  <a:lumMod val="75000"/>
                  <a:lumOff val="25000"/>
                </a:schemeClr>
              </a:solidFill>
            </a:endParaRPr>
          </a:p>
          <a:p>
            <a:pPr marL="342900" lvl="0" indent="-241300">
              <a:lnSpc>
                <a:spcPct val="90000"/>
              </a:lnSpc>
              <a:spcBef>
                <a:spcPts val="0"/>
              </a:spcBef>
              <a:spcAft>
                <a:spcPts val="600"/>
              </a:spcAft>
              <a:buClr>
                <a:schemeClr val="accent1"/>
              </a:buClr>
              <a:buSzPts val="1600"/>
              <a:buFont typeface="Calibri" panose="020F0502020204030204" pitchFamily="34" charset="0"/>
              <a:buNone/>
            </a:pPr>
            <a:endParaRPr lang="en-US" b="1" dirty="0">
              <a:solidFill>
                <a:schemeClr val="tx1">
                  <a:lumMod val="75000"/>
                  <a:lumOff val="25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Diagram 6">
            <a:extLst>
              <a:ext uri="{FF2B5EF4-FFF2-40B4-BE49-F238E27FC236}">
                <a16:creationId xmlns:a16="http://schemas.microsoft.com/office/drawing/2014/main" id="{1BF5BC08-0BCD-4A9D-8B2B-E0CBE241925E}"/>
              </a:ext>
            </a:extLst>
          </p:cNvPr>
          <p:cNvGraphicFramePr/>
          <p:nvPr>
            <p:extLst>
              <p:ext uri="{D42A27DB-BD31-4B8C-83A1-F6EECF244321}">
                <p14:modId xmlns:p14="http://schemas.microsoft.com/office/powerpoint/2010/main" val="3899282717"/>
              </p:ext>
            </p:extLst>
          </p:nvPr>
        </p:nvGraphicFramePr>
        <p:xfrm>
          <a:off x="584462" y="84841"/>
          <a:ext cx="11607538" cy="62122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931693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9"/>
          <p:cNvSpPr txBox="1"/>
          <p:nvPr/>
        </p:nvSpPr>
        <p:spPr>
          <a:xfrm>
            <a:off x="8641595" y="171210"/>
            <a:ext cx="2988300" cy="4206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dirty="0">
                <a:latin typeface="Century Gothic"/>
                <a:ea typeface="Century Gothic"/>
                <a:cs typeface="Century Gothic"/>
                <a:sym typeface="Century Gothic"/>
              </a:rPr>
              <a:t>For revenue generation, we need to collect waste in bulk amounts. (Since 1 kg of plastic ~~ Rs 12)</a:t>
            </a:r>
            <a:endParaRPr dirty="0">
              <a:latin typeface="Century Gothic"/>
              <a:ea typeface="Century Gothic"/>
              <a:cs typeface="Century Gothic"/>
              <a:sym typeface="Century Gothic"/>
            </a:endParaRPr>
          </a:p>
          <a:p>
            <a:pPr marL="0" lvl="0" indent="0" algn="l" rtl="0">
              <a:spcBef>
                <a:spcPts val="0"/>
              </a:spcBef>
              <a:spcAft>
                <a:spcPts val="0"/>
              </a:spcAft>
              <a:buNone/>
            </a:pPr>
            <a:endParaRPr dirty="0">
              <a:latin typeface="Century Gothic"/>
              <a:ea typeface="Century Gothic"/>
              <a:cs typeface="Century Gothic"/>
              <a:sym typeface="Century Gothic"/>
            </a:endParaRPr>
          </a:p>
          <a:p>
            <a:pPr marL="0" lvl="0" indent="0" algn="l" rtl="0">
              <a:spcBef>
                <a:spcPts val="0"/>
              </a:spcBef>
              <a:spcAft>
                <a:spcPts val="0"/>
              </a:spcAft>
              <a:buNone/>
            </a:pPr>
            <a:endParaRPr dirty="0">
              <a:latin typeface="Century Gothic"/>
              <a:ea typeface="Century Gothic"/>
              <a:cs typeface="Century Gothic"/>
              <a:sym typeface="Century Gothic"/>
            </a:endParaRPr>
          </a:p>
          <a:p>
            <a:pPr marL="0" lvl="0" indent="0" algn="l" rtl="0">
              <a:spcBef>
                <a:spcPts val="0"/>
              </a:spcBef>
              <a:spcAft>
                <a:spcPts val="0"/>
              </a:spcAft>
              <a:buNone/>
            </a:pPr>
            <a:r>
              <a:rPr lang="en-US" dirty="0">
                <a:latin typeface="Century Gothic"/>
                <a:ea typeface="Century Gothic"/>
                <a:cs typeface="Century Gothic"/>
                <a:sym typeface="Century Gothic"/>
              </a:rPr>
              <a:t>Workers expenses, rent of ware house, transportation expenses, application development and maintenance expenses…..:: Expenses.</a:t>
            </a:r>
            <a:endParaRPr dirty="0">
              <a:latin typeface="Century Gothic"/>
              <a:ea typeface="Century Gothic"/>
              <a:cs typeface="Century Gothic"/>
              <a:sym typeface="Century Gothic"/>
            </a:endParaRPr>
          </a:p>
          <a:p>
            <a:pPr marL="0" lvl="0" indent="0" algn="l" rtl="0">
              <a:spcBef>
                <a:spcPts val="0"/>
              </a:spcBef>
              <a:spcAft>
                <a:spcPts val="0"/>
              </a:spcAft>
              <a:buNone/>
            </a:pPr>
            <a:endParaRPr dirty="0">
              <a:latin typeface="Century Gothic"/>
              <a:ea typeface="Century Gothic"/>
              <a:cs typeface="Century Gothic"/>
              <a:sym typeface="Century Gothic"/>
            </a:endParaRPr>
          </a:p>
          <a:p>
            <a:pPr marL="0" lvl="0" indent="0" algn="l" rtl="0">
              <a:spcBef>
                <a:spcPts val="0"/>
              </a:spcBef>
              <a:spcAft>
                <a:spcPts val="0"/>
              </a:spcAft>
              <a:buNone/>
            </a:pPr>
            <a:r>
              <a:rPr lang="en-US" dirty="0">
                <a:latin typeface="Century Gothic"/>
                <a:ea typeface="Century Gothic"/>
                <a:cs typeface="Century Gothic"/>
                <a:sym typeface="Century Gothic"/>
              </a:rPr>
              <a:t>Since SMC is quite responsible and is taking much proportion of our revenue by collecting waste, therefore we will pitch SMC for public private partnership….</a:t>
            </a:r>
            <a:endParaRPr dirty="0">
              <a:latin typeface="Century Gothic"/>
              <a:ea typeface="Century Gothic"/>
              <a:cs typeface="Century Gothic"/>
              <a:sym typeface="Century Gothic"/>
            </a:endParaRPr>
          </a:p>
          <a:p>
            <a:pPr marL="0" lvl="0" indent="0" algn="l" rtl="0">
              <a:spcBef>
                <a:spcPts val="0"/>
              </a:spcBef>
              <a:spcAft>
                <a:spcPts val="0"/>
              </a:spcAft>
              <a:buNone/>
            </a:pPr>
            <a:endParaRPr dirty="0">
              <a:latin typeface="Century Gothic"/>
              <a:ea typeface="Century Gothic"/>
              <a:cs typeface="Century Gothic"/>
              <a:sym typeface="Century Gothic"/>
            </a:endParaRPr>
          </a:p>
        </p:txBody>
      </p:sp>
      <p:pic>
        <p:nvPicPr>
          <p:cNvPr id="170" name="Google Shape;170;p9"/>
          <p:cNvPicPr preferRelativeResize="0"/>
          <p:nvPr/>
        </p:nvPicPr>
        <p:blipFill rotWithShape="1">
          <a:blip r:embed="rId3">
            <a:alphaModFix/>
          </a:blip>
          <a:srcRect t="17478" b="42277"/>
          <a:stretch/>
        </p:blipFill>
        <p:spPr>
          <a:xfrm>
            <a:off x="0" y="529429"/>
            <a:ext cx="8251551" cy="6686788"/>
          </a:xfrm>
          <a:prstGeom prst="rect">
            <a:avLst/>
          </a:prstGeom>
          <a:noFill/>
          <a:ln>
            <a:noFill/>
          </a:ln>
        </p:spPr>
      </p:pic>
      <p:sp>
        <p:nvSpPr>
          <p:cNvPr id="2" name="TextBox 1">
            <a:extLst>
              <a:ext uri="{FF2B5EF4-FFF2-40B4-BE49-F238E27FC236}">
                <a16:creationId xmlns:a16="http://schemas.microsoft.com/office/drawing/2014/main" id="{99DFE48B-0C51-4377-AC1F-3E90F58C1853}"/>
              </a:ext>
            </a:extLst>
          </p:cNvPr>
          <p:cNvSpPr txBox="1"/>
          <p:nvPr/>
        </p:nvSpPr>
        <p:spPr>
          <a:xfrm>
            <a:off x="377072" y="171210"/>
            <a:ext cx="7720553" cy="461665"/>
          </a:xfrm>
          <a:prstGeom prst="rect">
            <a:avLst/>
          </a:prstGeom>
          <a:noFill/>
        </p:spPr>
        <p:txBody>
          <a:bodyPr wrap="square" rtlCol="0">
            <a:spAutoFit/>
          </a:bodyPr>
          <a:lstStyle/>
          <a:p>
            <a:r>
              <a:rPr lang="en-IN" sz="2400" dirty="0">
                <a:solidFill>
                  <a:schemeClr val="accent3">
                    <a:lumMod val="60000"/>
                    <a:lumOff val="40000"/>
                  </a:schemeClr>
                </a:solidFill>
              </a:rPr>
              <a:t>Example to show how this business can be profitable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12">
            <a:extLst>
              <a:ext uri="{FF2B5EF4-FFF2-40B4-BE49-F238E27FC236}">
                <a16:creationId xmlns:a16="http://schemas.microsoft.com/office/drawing/2014/main" id="{BB2B8762-61F0-4F1B-9364-D633EE9D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14">
            <a:extLst>
              <a:ext uri="{FF2B5EF4-FFF2-40B4-BE49-F238E27FC236}">
                <a16:creationId xmlns:a16="http://schemas.microsoft.com/office/drawing/2014/main" id="{E97675C8-1328-460C-9EBF-6B446B67EA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32" name="Straight Connector 16">
            <a:extLst>
              <a:ext uri="{FF2B5EF4-FFF2-40B4-BE49-F238E27FC236}">
                <a16:creationId xmlns:a16="http://schemas.microsoft.com/office/drawing/2014/main" id="{514EE78B-AF71-4195-A01B-F1165D9233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33" name="Rectangle 18">
            <a:extLst>
              <a:ext uri="{FF2B5EF4-FFF2-40B4-BE49-F238E27FC236}">
                <a16:creationId xmlns:a16="http://schemas.microsoft.com/office/drawing/2014/main" id="{20136764-CEC5-462E-AEA9-4AA1CF15E3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045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20">
            <a:extLst>
              <a:ext uri="{FF2B5EF4-FFF2-40B4-BE49-F238E27FC236}">
                <a16:creationId xmlns:a16="http://schemas.microsoft.com/office/drawing/2014/main" id="{12E2F1EB-DD93-49F9-8F7D-3DE282902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6" y="0"/>
            <a:ext cx="458473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extBox 7">
            <a:extLst>
              <a:ext uri="{FF2B5EF4-FFF2-40B4-BE49-F238E27FC236}">
                <a16:creationId xmlns:a16="http://schemas.microsoft.com/office/drawing/2014/main" id="{F9632301-DA8F-4C51-8726-9E44FB26C926}"/>
              </a:ext>
            </a:extLst>
          </p:cNvPr>
          <p:cNvSpPr txBox="1"/>
          <p:nvPr/>
        </p:nvSpPr>
        <p:spPr>
          <a:xfrm>
            <a:off x="457200" y="640080"/>
            <a:ext cx="3659246" cy="2926080"/>
          </a:xfrm>
          <a:prstGeom prst="rect">
            <a:avLst/>
          </a:prstGeom>
        </p:spPr>
        <p:txBody>
          <a:bodyPr vert="horz" lIns="91440" tIns="45720" rIns="91440" bIns="45720" rtlCol="0" anchor="b">
            <a:normAutofit/>
          </a:bodyPr>
          <a:lstStyle/>
          <a:p>
            <a:pPr defTabSz="914400">
              <a:lnSpc>
                <a:spcPct val="85000"/>
              </a:lnSpc>
              <a:spcBef>
                <a:spcPct val="0"/>
              </a:spcBef>
              <a:spcAft>
                <a:spcPts val="600"/>
              </a:spcAft>
            </a:pPr>
            <a:r>
              <a:rPr lang="en-US" sz="4400" spc="-50">
                <a:solidFill>
                  <a:srgbClr val="FFFFFF"/>
                </a:solidFill>
                <a:latin typeface="+mj-lt"/>
                <a:ea typeface="+mj-ea"/>
                <a:cs typeface="+mj-cs"/>
              </a:rPr>
              <a:t>Go To Market Strategy</a:t>
            </a:r>
          </a:p>
        </p:txBody>
      </p:sp>
      <p:sp>
        <p:nvSpPr>
          <p:cNvPr id="35" name="Rectangle 22">
            <a:extLst>
              <a:ext uri="{FF2B5EF4-FFF2-40B4-BE49-F238E27FC236}">
                <a16:creationId xmlns:a16="http://schemas.microsoft.com/office/drawing/2014/main" id="{10D82C66-EAC6-46C6-AC04-27A5632D4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475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6" name="Rectangle 24">
            <a:extLst>
              <a:ext uri="{FF2B5EF4-FFF2-40B4-BE49-F238E27FC236}">
                <a16:creationId xmlns:a16="http://schemas.microsoft.com/office/drawing/2014/main" id="{DCF2CA89-CD8C-40CF-8273-C3FA6690BF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65290" y="321732"/>
            <a:ext cx="3654966" cy="3674848"/>
          </a:xfrm>
          <a:prstGeom prst="rect">
            <a:avLst/>
          </a:prstGeom>
          <a:solidFill>
            <a:srgbClr val="FFFFFF"/>
          </a:solidFill>
          <a:ln w="63500">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7F9758C-74AB-48D7-B1CE-5F2EE75FDC1E}"/>
              </a:ext>
            </a:extLst>
          </p:cNvPr>
          <p:cNvPicPr>
            <a:picLocks noChangeAspect="1"/>
          </p:cNvPicPr>
          <p:nvPr/>
        </p:nvPicPr>
        <p:blipFill rotWithShape="1">
          <a:blip r:embed="rId2"/>
          <a:srcRect l="20107" t="27487" r="55000" b="30327"/>
          <a:stretch/>
        </p:blipFill>
        <p:spPr>
          <a:xfrm>
            <a:off x="5128565" y="572726"/>
            <a:ext cx="3328416" cy="3172861"/>
          </a:xfrm>
          <a:prstGeom prst="rect">
            <a:avLst/>
          </a:prstGeom>
        </p:spPr>
      </p:pic>
      <p:sp>
        <p:nvSpPr>
          <p:cNvPr id="27" name="Rectangle 26">
            <a:extLst>
              <a:ext uri="{FF2B5EF4-FFF2-40B4-BE49-F238E27FC236}">
                <a16:creationId xmlns:a16="http://schemas.microsoft.com/office/drawing/2014/main" id="{1A82F9E0-1CBD-4E82-B740-B329F65F5F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8534" y="321732"/>
            <a:ext cx="3088456" cy="21082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38EE5F1E-8455-462D-8415-D85B2D4B9C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65290" y="4157448"/>
            <a:ext cx="3654966" cy="230262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5404E500-F0A1-42F1-8F1A-179948E395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8288" y="2617577"/>
            <a:ext cx="3068701" cy="3809118"/>
          </a:xfrm>
          <a:prstGeom prst="rect">
            <a:avLst/>
          </a:prstGeom>
          <a:solidFill>
            <a:srgbClr val="FFFFFF"/>
          </a:solidFill>
          <a:ln w="63500">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F40CB62-FBAB-43A9-9A32-CBDDF1CA0D95}"/>
              </a:ext>
            </a:extLst>
          </p:cNvPr>
          <p:cNvPicPr>
            <a:picLocks noChangeAspect="1"/>
          </p:cNvPicPr>
          <p:nvPr/>
        </p:nvPicPr>
        <p:blipFill>
          <a:blip r:embed="rId3"/>
          <a:stretch>
            <a:fillRect/>
          </a:stretch>
        </p:blipFill>
        <p:spPr>
          <a:xfrm>
            <a:off x="8961038" y="3371253"/>
            <a:ext cx="2743200" cy="2301765"/>
          </a:xfrm>
          <a:prstGeom prst="rect">
            <a:avLst/>
          </a:prstGeom>
        </p:spPr>
      </p:pic>
    </p:spTree>
    <p:extLst>
      <p:ext uri="{BB962C8B-B14F-4D97-AF65-F5344CB8AC3E}">
        <p14:creationId xmlns:p14="http://schemas.microsoft.com/office/powerpoint/2010/main" val="14029607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85"/>
        <p:cNvGrpSpPr/>
        <p:nvPr/>
      </p:nvGrpSpPr>
      <p:grpSpPr>
        <a:xfrm>
          <a:off x="0" y="0"/>
          <a:ext cx="0" cy="0"/>
          <a:chOff x="0" y="0"/>
          <a:chExt cx="0" cy="0"/>
        </a:xfrm>
      </p:grpSpPr>
      <p:sp useBgFill="1">
        <p:nvSpPr>
          <p:cNvPr id="196" name="Rectangle 126">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97" name="Rectangle 191">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6" name="Google Shape;186;g5389f82b967d11a1_18"/>
          <p:cNvSpPr txBox="1">
            <a:spLocks noGrp="1"/>
          </p:cNvSpPr>
          <p:nvPr>
            <p:ph type="title"/>
          </p:nvPr>
        </p:nvSpPr>
        <p:spPr>
          <a:xfrm>
            <a:off x="492370" y="605896"/>
            <a:ext cx="3084844" cy="5646208"/>
          </a:xfrm>
          <a:prstGeom prst="rect">
            <a:avLst/>
          </a:prstGeom>
        </p:spPr>
        <p:txBody>
          <a:bodyPr spcFirstLastPara="1" lIns="121900" tIns="121900" rIns="121900" bIns="121900" anchor="ctr" anchorCtr="0">
            <a:normAutofit/>
          </a:bodyPr>
          <a:lstStyle/>
          <a:p>
            <a:pPr marL="0" lvl="0" indent="0" rtl="0">
              <a:spcBef>
                <a:spcPts val="0"/>
              </a:spcBef>
              <a:spcAft>
                <a:spcPts val="0"/>
              </a:spcAft>
              <a:buNone/>
            </a:pPr>
            <a:r>
              <a:rPr lang="en-US" sz="3600">
                <a:solidFill>
                  <a:srgbClr val="FFFFFF"/>
                </a:solidFill>
              </a:rPr>
              <a:t>Work done till now</a:t>
            </a:r>
          </a:p>
        </p:txBody>
      </p:sp>
      <p:sp>
        <p:nvSpPr>
          <p:cNvPr id="198" name="Rectangle 193">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Content Placeholder 3">
            <a:extLst>
              <a:ext uri="{FF2B5EF4-FFF2-40B4-BE49-F238E27FC236}">
                <a16:creationId xmlns:a16="http://schemas.microsoft.com/office/drawing/2014/main" id="{E5DEDA37-0F9C-4E4F-AE04-EBAF9747D7C5}"/>
              </a:ext>
            </a:extLst>
          </p:cNvPr>
          <p:cNvSpPr>
            <a:spLocks noGrp="1"/>
          </p:cNvSpPr>
          <p:nvPr>
            <p:ph idx="1"/>
          </p:nvPr>
        </p:nvSpPr>
        <p:spPr>
          <a:xfrm>
            <a:off x="4742016" y="605896"/>
            <a:ext cx="6413663" cy="5646208"/>
          </a:xfrm>
        </p:spPr>
        <p:txBody>
          <a:bodyPr anchor="ctr">
            <a:normAutofit/>
          </a:bodyPr>
          <a:lstStyle/>
          <a:p>
            <a:pPr>
              <a:buSzPct val="150000"/>
              <a:buFont typeface="Wingdings" panose="05000000000000000000" pitchFamily="2" charset="2"/>
              <a:buChar char="ü"/>
            </a:pPr>
            <a:r>
              <a:rPr lang="en-IN" dirty="0"/>
              <a:t>Website (Minimum Viable Product) </a:t>
            </a:r>
          </a:p>
          <a:p>
            <a:pPr>
              <a:buSzPct val="150000"/>
              <a:buFont typeface="Wingdings" panose="05000000000000000000" pitchFamily="2" charset="2"/>
              <a:buChar char="ü"/>
            </a:pPr>
            <a:r>
              <a:rPr lang="en-IN" dirty="0"/>
              <a:t>Android Application (Prototype)</a:t>
            </a:r>
          </a:p>
          <a:p>
            <a:pPr>
              <a:buSzPct val="150000"/>
              <a:buFont typeface="Wingdings" panose="05000000000000000000" pitchFamily="2" charset="2"/>
              <a:buChar char="ü"/>
            </a:pPr>
            <a:r>
              <a:rPr lang="en-IN" dirty="0" err="1"/>
              <a:t>Whatsapp</a:t>
            </a:r>
            <a:r>
              <a:rPr lang="en-IN" dirty="0"/>
              <a:t> Virtual Chatbot (Prototype) </a:t>
            </a:r>
          </a:p>
          <a:p>
            <a:endParaRPr lang="en-IN" dirty="0"/>
          </a:p>
          <a:p>
            <a:r>
              <a:rPr lang="en-IN" dirty="0"/>
              <a:t>We are all set to approach SMC for Public Private Partnership (App development and maintenance, marketing, customer acquisition, employees’ training, feedback resolution will be done by us and SMC would give us money and Garbage Vans’ rights.)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g16c8f408b72e495c_93"/>
          <p:cNvSpPr txBox="1">
            <a:spLocks noGrp="1"/>
          </p:cNvSpPr>
          <p:nvPr>
            <p:ph type="title"/>
          </p:nvPr>
        </p:nvSpPr>
        <p:spPr>
          <a:prstGeom prst="rect">
            <a:avLst/>
          </a:prstGeom>
        </p:spPr>
        <p:txBody>
          <a:bodyPr spcFirstLastPara="1" wrap="square" lIns="121900" tIns="121900" rIns="121900" bIns="121900" anchor="t" anchorCtr="0">
            <a:normAutofit fontScale="90000"/>
          </a:bodyPr>
          <a:lstStyle/>
          <a:p>
            <a:pPr marL="0" lvl="0" indent="0" algn="l" rtl="0">
              <a:spcBef>
                <a:spcPts val="0"/>
              </a:spcBef>
              <a:spcAft>
                <a:spcPts val="0"/>
              </a:spcAft>
              <a:buNone/>
            </a:pPr>
            <a:r>
              <a:rPr lang="en-US"/>
              <a:t>ACTION PLAN</a:t>
            </a:r>
            <a:endParaRPr/>
          </a:p>
        </p:txBody>
      </p:sp>
      <p:pic>
        <p:nvPicPr>
          <p:cNvPr id="3" name="Picture 2">
            <a:extLst>
              <a:ext uri="{FF2B5EF4-FFF2-40B4-BE49-F238E27FC236}">
                <a16:creationId xmlns:a16="http://schemas.microsoft.com/office/drawing/2014/main" id="{3523D584-C9B5-40AD-B6DB-32AE725061D5}"/>
              </a:ext>
            </a:extLst>
          </p:cNvPr>
          <p:cNvPicPr>
            <a:picLocks noChangeAspect="1"/>
          </p:cNvPicPr>
          <p:nvPr/>
        </p:nvPicPr>
        <p:blipFill>
          <a:blip r:embed="rId3"/>
          <a:stretch>
            <a:fillRect/>
          </a:stretch>
        </p:blipFill>
        <p:spPr>
          <a:xfrm>
            <a:off x="596569" y="1969888"/>
            <a:ext cx="6134632" cy="3596952"/>
          </a:xfrm>
          <a:prstGeom prst="rect">
            <a:avLst/>
          </a:prstGeom>
        </p:spPr>
      </p:pic>
      <p:sp>
        <p:nvSpPr>
          <p:cNvPr id="4" name="TextBox 3">
            <a:extLst>
              <a:ext uri="{FF2B5EF4-FFF2-40B4-BE49-F238E27FC236}">
                <a16:creationId xmlns:a16="http://schemas.microsoft.com/office/drawing/2014/main" id="{168D0DAE-EFD8-4208-AE07-01B82BA7623A}"/>
              </a:ext>
            </a:extLst>
          </p:cNvPr>
          <p:cNvSpPr txBox="1"/>
          <p:nvPr/>
        </p:nvSpPr>
        <p:spPr>
          <a:xfrm>
            <a:off x="6956981" y="1969888"/>
            <a:ext cx="4638450" cy="2862322"/>
          </a:xfrm>
          <a:prstGeom prst="rect">
            <a:avLst/>
          </a:prstGeom>
          <a:noFill/>
        </p:spPr>
        <p:txBody>
          <a:bodyPr wrap="square" rtlCol="0">
            <a:spAutoFit/>
          </a:bodyPr>
          <a:lstStyle/>
          <a:p>
            <a:r>
              <a:rPr lang="en-IN" sz="2000" dirty="0"/>
              <a:t>In The First couple years we will collaborate with SMC in Public Private Partnership</a:t>
            </a:r>
          </a:p>
          <a:p>
            <a:r>
              <a:rPr lang="en-IN" sz="2000" dirty="0"/>
              <a:t>in which we will take help from SMC for garbage collection and transportation.</a:t>
            </a:r>
          </a:p>
          <a:p>
            <a:endParaRPr lang="en-IN" sz="2000" dirty="0"/>
          </a:p>
          <a:p>
            <a:r>
              <a:rPr lang="en-IN" sz="2000" dirty="0"/>
              <a:t>Then we will move to Delhi as a private company, we will do everything on our own.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g5389f82b967d11a1_9"/>
          <p:cNvSpPr txBox="1">
            <a:spLocks noGrp="1"/>
          </p:cNvSpPr>
          <p:nvPr>
            <p:ph type="title"/>
          </p:nvPr>
        </p:nvSpPr>
        <p:spPr>
          <a:xfrm>
            <a:off x="3211349" y="180317"/>
            <a:ext cx="4887000" cy="587700"/>
          </a:xfrm>
          <a:prstGeom prst="rect">
            <a:avLst/>
          </a:prstGeom>
        </p:spPr>
        <p:txBody>
          <a:bodyPr spcFirstLastPara="1" wrap="square" lIns="91425" tIns="45700" rIns="91425" bIns="45700" anchor="ctr" anchorCtr="0">
            <a:normAutofit fontScale="90000"/>
          </a:bodyPr>
          <a:lstStyle/>
          <a:p>
            <a:pPr marL="0" lvl="0" indent="0" algn="ctr" rtl="0">
              <a:spcBef>
                <a:spcPts val="0"/>
              </a:spcBef>
              <a:spcAft>
                <a:spcPts val="0"/>
              </a:spcAft>
              <a:buNone/>
            </a:pPr>
            <a:r>
              <a:rPr lang="en-US" dirty="0"/>
              <a:t>Jobs created</a:t>
            </a:r>
            <a:endParaRPr dirty="0"/>
          </a:p>
        </p:txBody>
      </p:sp>
      <p:graphicFrame>
        <p:nvGraphicFramePr>
          <p:cNvPr id="2" name="Diagram 1">
            <a:extLst>
              <a:ext uri="{FF2B5EF4-FFF2-40B4-BE49-F238E27FC236}">
                <a16:creationId xmlns:a16="http://schemas.microsoft.com/office/drawing/2014/main" id="{908576FA-8BAC-4C2A-8B50-784908BDCFEF}"/>
              </a:ext>
            </a:extLst>
          </p:cNvPr>
          <p:cNvGraphicFramePr/>
          <p:nvPr>
            <p:extLst>
              <p:ext uri="{D42A27DB-BD31-4B8C-83A1-F6EECF244321}">
                <p14:modId xmlns:p14="http://schemas.microsoft.com/office/powerpoint/2010/main" val="2775321297"/>
              </p:ext>
            </p:extLst>
          </p:nvPr>
        </p:nvGraphicFramePr>
        <p:xfrm>
          <a:off x="2032000" y="1259016"/>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pic>
        <p:nvPicPr>
          <p:cNvPr id="3" name="Picture 2">
            <a:extLst>
              <a:ext uri="{FF2B5EF4-FFF2-40B4-BE49-F238E27FC236}">
                <a16:creationId xmlns:a16="http://schemas.microsoft.com/office/drawing/2014/main" id="{FDE6B001-5855-4B45-BB7B-42BE3DE40767}"/>
              </a:ext>
            </a:extLst>
          </p:cNvPr>
          <p:cNvPicPr>
            <a:picLocks noChangeAspect="1"/>
          </p:cNvPicPr>
          <p:nvPr/>
        </p:nvPicPr>
        <p:blipFill>
          <a:blip r:embed="rId3"/>
          <a:stretch>
            <a:fillRect/>
          </a:stretch>
        </p:blipFill>
        <p:spPr>
          <a:xfrm>
            <a:off x="696762" y="1455249"/>
            <a:ext cx="10798476" cy="3947502"/>
          </a:xfrm>
          <a:prstGeom prst="rect">
            <a:avLst/>
          </a:prstGeom>
        </p:spPr>
      </p:pic>
      <p:sp>
        <p:nvSpPr>
          <p:cNvPr id="4" name="TextBox 3">
            <a:extLst>
              <a:ext uri="{FF2B5EF4-FFF2-40B4-BE49-F238E27FC236}">
                <a16:creationId xmlns:a16="http://schemas.microsoft.com/office/drawing/2014/main" id="{B92C3B31-3909-4BCE-84F3-66C8901B8D6B}"/>
              </a:ext>
            </a:extLst>
          </p:cNvPr>
          <p:cNvSpPr txBox="1"/>
          <p:nvPr/>
        </p:nvSpPr>
        <p:spPr>
          <a:xfrm>
            <a:off x="4374037" y="301658"/>
            <a:ext cx="8700940" cy="707886"/>
          </a:xfrm>
          <a:prstGeom prst="rect">
            <a:avLst/>
          </a:prstGeom>
          <a:noFill/>
        </p:spPr>
        <p:txBody>
          <a:bodyPr wrap="square" rtlCol="0">
            <a:spAutoFit/>
          </a:bodyPr>
          <a:lstStyle/>
          <a:p>
            <a:r>
              <a:rPr lang="en-IN" sz="4000" dirty="0">
                <a:solidFill>
                  <a:schemeClr val="accent2">
                    <a:lumMod val="75000"/>
                  </a:schemeClr>
                </a:solidFill>
              </a:rPr>
              <a:t>Forecasting</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8"/>
          <p:cNvSpPr txBox="1">
            <a:spLocks noGrp="1"/>
          </p:cNvSpPr>
          <p:nvPr>
            <p:ph type="title"/>
          </p:nvPr>
        </p:nvSpPr>
        <p:spPr>
          <a:xfrm rot="350" flipH="1">
            <a:off x="9248700" y="381680"/>
            <a:ext cx="2943300" cy="2770800"/>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rgbClr val="3F3F3F"/>
              </a:buClr>
              <a:buSzPct val="70000"/>
              <a:buFont typeface="Century Gothic"/>
              <a:buNone/>
            </a:pPr>
            <a:r>
              <a:rPr lang="en-US"/>
              <a:t>Future aspects and scope in Indian market</a:t>
            </a:r>
            <a:endParaRPr/>
          </a:p>
        </p:txBody>
      </p:sp>
      <p:sp>
        <p:nvSpPr>
          <p:cNvPr id="211" name="Google Shape;211;p8"/>
          <p:cNvSpPr txBox="1">
            <a:spLocks noGrp="1"/>
          </p:cNvSpPr>
          <p:nvPr>
            <p:ph type="body" idx="1"/>
          </p:nvPr>
        </p:nvSpPr>
        <p:spPr>
          <a:xfrm>
            <a:off x="9248675" y="3152675"/>
            <a:ext cx="2167500" cy="3147300"/>
          </a:xfrm>
          <a:prstGeom prst="rect">
            <a:avLst/>
          </a:prstGeom>
          <a:noFill/>
          <a:ln>
            <a:noFill/>
          </a:ln>
        </p:spPr>
        <p:txBody>
          <a:bodyPr spcFirstLastPara="1" wrap="square" lIns="0" tIns="45700" rIns="0" bIns="45700" anchor="t" anchorCtr="0">
            <a:normAutofit fontScale="77500" lnSpcReduction="20000"/>
          </a:bodyPr>
          <a:lstStyle/>
          <a:p>
            <a:pPr marL="342900" lvl="0" indent="-312420" algn="l" rtl="0">
              <a:lnSpc>
                <a:spcPct val="100000"/>
              </a:lnSpc>
              <a:spcBef>
                <a:spcPts val="0"/>
              </a:spcBef>
              <a:spcAft>
                <a:spcPts val="0"/>
              </a:spcAft>
              <a:buSzPct val="100000"/>
              <a:buFont typeface="Century Gothic"/>
              <a:buAutoNum type="arabicPeriod"/>
            </a:pPr>
            <a:r>
              <a:rPr lang="en-US"/>
              <a:t>- When people will get used to application, than all the scattered waste in public places will get eliminated soon,...slowly people will began to scan their household waste instead of throwing it in drains.</a:t>
            </a:r>
            <a:endParaRPr/>
          </a:p>
          <a:p>
            <a:pPr marL="342900" lvl="0" indent="-312420" algn="l" rtl="0">
              <a:lnSpc>
                <a:spcPct val="100000"/>
              </a:lnSpc>
              <a:spcBef>
                <a:spcPts val="1400"/>
              </a:spcBef>
              <a:spcAft>
                <a:spcPts val="0"/>
              </a:spcAft>
              <a:buSzPct val="100000"/>
              <a:buFont typeface="Century Gothic"/>
              <a:buAutoNum type="arabicPeriod"/>
            </a:pPr>
            <a:r>
              <a:rPr lang="en-US"/>
              <a:t>-  When our application will grow than we will work on :;: that user can track real time waste in 1 km radius around him </a:t>
            </a:r>
            <a:endParaRPr/>
          </a:p>
          <a:p>
            <a:pPr marL="0" lvl="0" indent="0" algn="l" rtl="0">
              <a:lnSpc>
                <a:spcPct val="100000"/>
              </a:lnSpc>
              <a:spcBef>
                <a:spcPts val="1400"/>
              </a:spcBef>
              <a:spcAft>
                <a:spcPts val="0"/>
              </a:spcAft>
              <a:buNone/>
            </a:pPr>
            <a:r>
              <a:rPr lang="en-US"/>
              <a:t>(Using Advanced satellite integration in our app) ...not only user will be able to clean places around him but surroundings also.</a:t>
            </a:r>
            <a:endParaRPr/>
          </a:p>
        </p:txBody>
      </p:sp>
      <p:pic>
        <p:nvPicPr>
          <p:cNvPr id="212" name="Google Shape;212;p8"/>
          <p:cNvPicPr preferRelativeResize="0"/>
          <p:nvPr/>
        </p:nvPicPr>
        <p:blipFill>
          <a:blip r:embed="rId3">
            <a:alphaModFix/>
          </a:blip>
          <a:stretch>
            <a:fillRect/>
          </a:stretch>
        </p:blipFill>
        <p:spPr>
          <a:xfrm>
            <a:off x="0" y="0"/>
            <a:ext cx="9116871" cy="68580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g5389f82b967d11a1_4"/>
          <p:cNvSpPr txBox="1">
            <a:spLocks noGrp="1"/>
          </p:cNvSpPr>
          <p:nvPr>
            <p:ph type="ctrTitle"/>
          </p:nvPr>
        </p:nvSpPr>
        <p:spPr>
          <a:prstGeom prst="rect">
            <a:avLst/>
          </a:prstGeom>
        </p:spPr>
        <p:txBody>
          <a:bodyPr spcFirstLastPara="1" wrap="square" lIns="121900" tIns="121900" rIns="121900" bIns="121900" anchor="b" anchorCtr="0">
            <a:normAutofit/>
          </a:bodyPr>
          <a:lstStyle/>
          <a:p>
            <a:pPr marL="0" lvl="0" indent="0" algn="l" rtl="0">
              <a:spcBef>
                <a:spcPts val="0"/>
              </a:spcBef>
              <a:spcAft>
                <a:spcPts val="0"/>
              </a:spcAft>
              <a:buNone/>
            </a:pPr>
            <a:r>
              <a:rPr lang="en-US"/>
              <a:t>Thank you</a:t>
            </a:r>
            <a:endParaRPr/>
          </a:p>
        </p:txBody>
      </p:sp>
      <p:sp>
        <p:nvSpPr>
          <p:cNvPr id="223" name="Google Shape;223;g5389f82b967d11a1_4"/>
          <p:cNvSpPr txBox="1">
            <a:spLocks noGrp="1"/>
          </p:cNvSpPr>
          <p:nvPr>
            <p:ph type="subTitle" idx="1"/>
          </p:nvPr>
        </p:nvSpPr>
        <p:spPr>
          <a:prstGeom prst="rect">
            <a:avLst/>
          </a:prstGeom>
        </p:spPr>
        <p:txBody>
          <a:bodyPr spcFirstLastPara="1" wrap="square" lIns="121900" tIns="121900" rIns="121900" bIns="121900" anchor="t" anchorCtr="0">
            <a:normAutofit/>
          </a:bodyPr>
          <a:lstStyle/>
          <a:p>
            <a:pPr marL="0" lvl="0" indent="0" algn="l" rtl="0">
              <a:spcBef>
                <a:spcPts val="0"/>
              </a:spcBef>
              <a:spcAft>
                <a:spcPts val="0"/>
              </a:spcAft>
              <a:buNone/>
            </a:pPr>
            <a:r>
              <a:rPr lang="en-US"/>
              <a:t>Contact us:. </a:t>
            </a:r>
            <a:r>
              <a:rPr lang="en-US" u="sng">
                <a:solidFill>
                  <a:schemeClr val="hlink"/>
                </a:solidFill>
                <a:hlinkClick r:id="rId3"/>
              </a:rPr>
              <a:t>k.cleanliness.drive@gmail.com</a:t>
            </a:r>
            <a:endParaRPr/>
          </a:p>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g1ab267f4f054cba7_0"/>
          <p:cNvSpPr txBox="1">
            <a:spLocks noGrp="1"/>
          </p:cNvSpPr>
          <p:nvPr>
            <p:ph type="title"/>
          </p:nvPr>
        </p:nvSpPr>
        <p:spPr>
          <a:xfrm>
            <a:off x="2890946" y="568736"/>
            <a:ext cx="11360700" cy="831300"/>
          </a:xfrm>
          <a:prstGeom prst="rect">
            <a:avLst/>
          </a:prstGeom>
        </p:spPr>
        <p:txBody>
          <a:bodyPr spcFirstLastPara="1" wrap="square" lIns="121900" tIns="121900" rIns="121900" bIns="121900" anchor="t" anchorCtr="0">
            <a:normAutofit fontScale="90000"/>
          </a:bodyPr>
          <a:lstStyle/>
          <a:p>
            <a:pPr marL="0" lvl="0" indent="0" algn="l" rtl="0">
              <a:spcBef>
                <a:spcPts val="0"/>
              </a:spcBef>
              <a:spcAft>
                <a:spcPts val="0"/>
              </a:spcAft>
              <a:buNone/>
            </a:pPr>
            <a:r>
              <a:rPr lang="en-US"/>
              <a:t>Management team</a:t>
            </a:r>
            <a:endParaRPr/>
          </a:p>
        </p:txBody>
      </p:sp>
      <p:pic>
        <p:nvPicPr>
          <p:cNvPr id="99" name="Google Shape;99;g1ab267f4f054cba7_0"/>
          <p:cNvPicPr preferRelativeResize="0"/>
          <p:nvPr/>
        </p:nvPicPr>
        <p:blipFill>
          <a:blip r:embed="rId3">
            <a:alphaModFix/>
          </a:blip>
          <a:stretch>
            <a:fillRect/>
          </a:stretch>
        </p:blipFill>
        <p:spPr>
          <a:xfrm>
            <a:off x="702975" y="1675602"/>
            <a:ext cx="10034876" cy="2782475"/>
          </a:xfrm>
          <a:prstGeom prst="rect">
            <a:avLst/>
          </a:prstGeom>
          <a:noFill/>
          <a:ln>
            <a:noFill/>
          </a:ln>
        </p:spPr>
      </p:pic>
      <p:pic>
        <p:nvPicPr>
          <p:cNvPr id="100" name="Google Shape;100;g1ab267f4f054cba7_0"/>
          <p:cNvPicPr preferRelativeResize="0"/>
          <p:nvPr/>
        </p:nvPicPr>
        <p:blipFill rotWithShape="1">
          <a:blip r:embed="rId4">
            <a:alphaModFix/>
          </a:blip>
          <a:srcRect t="24432" b="21346"/>
          <a:stretch/>
        </p:blipFill>
        <p:spPr>
          <a:xfrm>
            <a:off x="1382225" y="4733650"/>
            <a:ext cx="1660875" cy="1801024"/>
          </a:xfrm>
          <a:prstGeom prst="rect">
            <a:avLst/>
          </a:prstGeom>
          <a:noFill/>
          <a:ln>
            <a:noFill/>
          </a:ln>
        </p:spPr>
      </p:pic>
      <p:pic>
        <p:nvPicPr>
          <p:cNvPr id="101" name="Google Shape;101;g1ab267f4f054cba7_0"/>
          <p:cNvPicPr preferRelativeResize="0"/>
          <p:nvPr/>
        </p:nvPicPr>
        <p:blipFill>
          <a:blip r:embed="rId5">
            <a:alphaModFix/>
          </a:blip>
          <a:stretch>
            <a:fillRect/>
          </a:stretch>
        </p:blipFill>
        <p:spPr>
          <a:xfrm>
            <a:off x="3352675" y="4610477"/>
            <a:ext cx="1457325" cy="1981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8" name="Google Shape;108;p4"/>
          <p:cNvSpPr txBox="1">
            <a:spLocks noGrp="1"/>
          </p:cNvSpPr>
          <p:nvPr>
            <p:ph type="title"/>
          </p:nvPr>
        </p:nvSpPr>
        <p:spPr>
          <a:xfrm rot="747" flipH="1">
            <a:off x="25" y="6224124"/>
            <a:ext cx="5522100" cy="290700"/>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rgbClr val="3F3F3F"/>
              </a:buClr>
              <a:buSzPct val="70000"/>
              <a:buFont typeface="Century Gothic"/>
              <a:buNone/>
            </a:pPr>
            <a:r>
              <a:rPr lang="en-US"/>
              <a:t>PROBLEM STATEMENT</a:t>
            </a:r>
            <a:endParaRPr/>
          </a:p>
        </p:txBody>
      </p:sp>
      <p:sp>
        <p:nvSpPr>
          <p:cNvPr id="106" name="Google Shape;106;p4"/>
          <p:cNvSpPr txBox="1">
            <a:spLocks noGrp="1"/>
          </p:cNvSpPr>
          <p:nvPr>
            <p:ph type="body" idx="1"/>
          </p:nvPr>
        </p:nvSpPr>
        <p:spPr>
          <a:xfrm>
            <a:off x="7457850" y="4673400"/>
            <a:ext cx="3946200" cy="2184600"/>
          </a:xfrm>
          <a:prstGeom prst="rect">
            <a:avLst/>
          </a:prstGeom>
          <a:noFill/>
          <a:ln>
            <a:noFill/>
          </a:ln>
        </p:spPr>
        <p:txBody>
          <a:bodyPr spcFirstLastPara="1" wrap="square" lIns="0" tIns="45700" rIns="0" bIns="45700" anchor="ctr" anchorCtr="0">
            <a:normAutofit/>
          </a:bodyPr>
          <a:lstStyle/>
          <a:p>
            <a:pPr marL="457200" lvl="0" indent="-330200" algn="l" rtl="0">
              <a:lnSpc>
                <a:spcPct val="100000"/>
              </a:lnSpc>
              <a:spcBef>
                <a:spcPts val="0"/>
              </a:spcBef>
              <a:spcAft>
                <a:spcPts val="0"/>
              </a:spcAft>
              <a:buSzPts val="1600"/>
              <a:buChar char="●"/>
            </a:pPr>
            <a:r>
              <a:rPr lang="en-US"/>
              <a:t>• Scattered waste in public places (roads,parks,etc) </a:t>
            </a:r>
            <a:endParaRPr/>
          </a:p>
          <a:p>
            <a:pPr marL="457200" lvl="0" indent="-330200" algn="l" rtl="0">
              <a:lnSpc>
                <a:spcPct val="100000"/>
              </a:lnSpc>
              <a:spcBef>
                <a:spcPts val="0"/>
              </a:spcBef>
              <a:spcAft>
                <a:spcPts val="0"/>
              </a:spcAft>
              <a:buSzPts val="1600"/>
              <a:buChar char="●"/>
            </a:pPr>
            <a:r>
              <a:rPr lang="en-US"/>
              <a:t>• Lack of proper segregation of wastes in already existing system.</a:t>
            </a:r>
            <a:endParaRPr/>
          </a:p>
        </p:txBody>
      </p:sp>
      <p:pic>
        <p:nvPicPr>
          <p:cNvPr id="107" name="Google Shape;107;p4"/>
          <p:cNvPicPr preferRelativeResize="0"/>
          <p:nvPr/>
        </p:nvPicPr>
        <p:blipFill>
          <a:blip r:embed="rId3">
            <a:alphaModFix/>
          </a:blip>
          <a:stretch>
            <a:fillRect/>
          </a:stretch>
        </p:blipFill>
        <p:spPr>
          <a:xfrm>
            <a:off x="1354679" y="1052604"/>
            <a:ext cx="4501124" cy="4639950"/>
          </a:xfrm>
          <a:prstGeom prst="rect">
            <a:avLst/>
          </a:prstGeom>
          <a:noFill/>
          <a:ln>
            <a:noFill/>
          </a:ln>
        </p:spPr>
      </p:pic>
      <p:pic>
        <p:nvPicPr>
          <p:cNvPr id="109" name="Google Shape;109;p4"/>
          <p:cNvPicPr preferRelativeResize="0"/>
          <p:nvPr/>
        </p:nvPicPr>
        <p:blipFill>
          <a:blip r:embed="rId4">
            <a:alphaModFix/>
          </a:blip>
          <a:stretch>
            <a:fillRect/>
          </a:stretch>
        </p:blipFill>
        <p:spPr>
          <a:xfrm>
            <a:off x="6669900" y="665025"/>
            <a:ext cx="5522098" cy="349374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gc8c3a0714b_0_1"/>
          <p:cNvSpPr txBox="1"/>
          <p:nvPr/>
        </p:nvSpPr>
        <p:spPr>
          <a:xfrm>
            <a:off x="3507976" y="189847"/>
            <a:ext cx="43005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dirty="0">
                <a:solidFill>
                  <a:schemeClr val="accent2">
                    <a:lumMod val="40000"/>
                    <a:lumOff val="60000"/>
                  </a:schemeClr>
                </a:solidFill>
                <a:latin typeface="Source Sans Pro"/>
                <a:ea typeface="Source Sans Pro"/>
                <a:cs typeface="Source Sans Pro"/>
                <a:sym typeface="Source Sans Pro"/>
              </a:rPr>
              <a:t>Total Addressable Market</a:t>
            </a:r>
            <a:endParaRPr sz="2800" b="1" dirty="0">
              <a:solidFill>
                <a:schemeClr val="accent2">
                  <a:lumMod val="40000"/>
                  <a:lumOff val="60000"/>
                </a:schemeClr>
              </a:solidFill>
              <a:latin typeface="Source Sans Pro"/>
              <a:ea typeface="Source Sans Pro"/>
              <a:cs typeface="Source Sans Pro"/>
              <a:sym typeface="Source Sans Pro"/>
            </a:endParaRPr>
          </a:p>
        </p:txBody>
      </p:sp>
      <p:graphicFrame>
        <p:nvGraphicFramePr>
          <p:cNvPr id="2" name="Table 2">
            <a:extLst>
              <a:ext uri="{FF2B5EF4-FFF2-40B4-BE49-F238E27FC236}">
                <a16:creationId xmlns:a16="http://schemas.microsoft.com/office/drawing/2014/main" id="{66915BF4-5BE9-4313-BD53-A4CC483BBA0B}"/>
              </a:ext>
            </a:extLst>
          </p:cNvPr>
          <p:cNvGraphicFramePr>
            <a:graphicFrameLocks noGrp="1"/>
          </p:cNvGraphicFramePr>
          <p:nvPr>
            <p:extLst>
              <p:ext uri="{D42A27DB-BD31-4B8C-83A1-F6EECF244321}">
                <p14:modId xmlns:p14="http://schemas.microsoft.com/office/powerpoint/2010/main" val="3499490853"/>
              </p:ext>
            </p:extLst>
          </p:nvPr>
        </p:nvGraphicFramePr>
        <p:xfrm>
          <a:off x="3744476" y="1596218"/>
          <a:ext cx="8128000" cy="4968240"/>
        </p:xfrm>
        <a:graphic>
          <a:graphicData uri="http://schemas.openxmlformats.org/drawingml/2006/table">
            <a:tbl>
              <a:tblPr firstRow="1" bandRow="1">
                <a:tableStyleId>{21D305E3-11AD-4459-9189-8565D0001FCE}</a:tableStyleId>
              </a:tblPr>
              <a:tblGrid>
                <a:gridCol w="4064000">
                  <a:extLst>
                    <a:ext uri="{9D8B030D-6E8A-4147-A177-3AD203B41FA5}">
                      <a16:colId xmlns:a16="http://schemas.microsoft.com/office/drawing/2014/main" val="2519927313"/>
                    </a:ext>
                  </a:extLst>
                </a:gridCol>
                <a:gridCol w="4064000">
                  <a:extLst>
                    <a:ext uri="{9D8B030D-6E8A-4147-A177-3AD203B41FA5}">
                      <a16:colId xmlns:a16="http://schemas.microsoft.com/office/drawing/2014/main" val="3050892479"/>
                    </a:ext>
                  </a:extLst>
                </a:gridCol>
              </a:tblGrid>
              <a:tr h="430724">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Customer Acquisition strategy</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Viral Marketing through Rewards</a:t>
                      </a:r>
                    </a:p>
                    <a:p>
                      <a:endParaRPr lang="en-IN" dirty="0"/>
                    </a:p>
                  </a:txBody>
                  <a:tcPr/>
                </a:tc>
                <a:extLst>
                  <a:ext uri="{0D108BD9-81ED-4DB2-BD59-A6C34878D82A}">
                    <a16:rowId xmlns:a16="http://schemas.microsoft.com/office/drawing/2014/main" val="3218957380"/>
                  </a:ext>
                </a:extLst>
              </a:tr>
              <a:tr h="2559006">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Customer Loyalty program</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dirty="0">
                          <a:solidFill>
                            <a:srgbClr val="000000"/>
                          </a:solidFill>
                          <a:effectLst/>
                          <a:latin typeface="Calibri" panose="020F0502020204030204" pitchFamily="34" charset="0"/>
                        </a:rPr>
                        <a:t>In addition to having a detailed FAQ section on our website, the Apple and Android app downloadable versions of our product contain a step by step guide on how to use our android application, configure our android application  and troubleshoot the use of our service. We send personal emails to the  people who used our service before making them aware of the rewards they are going to get on  that particular day if they use our service. We will also provide telephone support. Based on the volume of inbound calls we receive, we will quickly hire offshore telephone support personnel or outsource the job function. </a:t>
                      </a:r>
                    </a:p>
                    <a:p>
                      <a:endParaRPr lang="en-IN" dirty="0"/>
                    </a:p>
                  </a:txBody>
                  <a:tcPr/>
                </a:tc>
                <a:extLst>
                  <a:ext uri="{0D108BD9-81ED-4DB2-BD59-A6C34878D82A}">
                    <a16:rowId xmlns:a16="http://schemas.microsoft.com/office/drawing/2014/main" val="1133544940"/>
                  </a:ext>
                </a:extLst>
              </a:tr>
              <a:tr h="60808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Warranty Period</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We will provide exciting rewards and have a dashboard system in our website or application.</a:t>
                      </a:r>
                    </a:p>
                    <a:p>
                      <a:endParaRPr lang="en-IN" dirty="0"/>
                    </a:p>
                  </a:txBody>
                  <a:tcPr/>
                </a:tc>
                <a:extLst>
                  <a:ext uri="{0D108BD9-81ED-4DB2-BD59-A6C34878D82A}">
                    <a16:rowId xmlns:a16="http://schemas.microsoft.com/office/drawing/2014/main" val="70710609"/>
                  </a:ext>
                </a:extLst>
              </a:tr>
            </a:tbl>
          </a:graphicData>
        </a:graphic>
      </p:graphicFrame>
      <p:pic>
        <p:nvPicPr>
          <p:cNvPr id="4" name="Picture 3">
            <a:extLst>
              <a:ext uri="{FF2B5EF4-FFF2-40B4-BE49-F238E27FC236}">
                <a16:creationId xmlns:a16="http://schemas.microsoft.com/office/drawing/2014/main" id="{091914CA-8E5A-4A0E-96E9-E6E2F37E17DF}"/>
              </a:ext>
            </a:extLst>
          </p:cNvPr>
          <p:cNvPicPr>
            <a:picLocks noChangeAspect="1"/>
          </p:cNvPicPr>
          <p:nvPr/>
        </p:nvPicPr>
        <p:blipFill rotWithShape="1">
          <a:blip r:embed="rId3"/>
          <a:srcRect l="23660" t="38569" r="48737" b="30035"/>
          <a:stretch/>
        </p:blipFill>
        <p:spPr>
          <a:xfrm>
            <a:off x="0" y="2239326"/>
            <a:ext cx="3365369" cy="2153103"/>
          </a:xfrm>
          <a:prstGeom prst="rect">
            <a:avLst/>
          </a:prstGeom>
        </p:spPr>
      </p:pic>
      <p:sp>
        <p:nvSpPr>
          <p:cNvPr id="7" name="TextBox 6">
            <a:extLst>
              <a:ext uri="{FF2B5EF4-FFF2-40B4-BE49-F238E27FC236}">
                <a16:creationId xmlns:a16="http://schemas.microsoft.com/office/drawing/2014/main" id="{9275C060-97DA-447E-8ECB-5210F5E5A27D}"/>
              </a:ext>
            </a:extLst>
          </p:cNvPr>
          <p:cNvSpPr txBox="1"/>
          <p:nvPr/>
        </p:nvSpPr>
        <p:spPr>
          <a:xfrm>
            <a:off x="4761262" y="1119349"/>
            <a:ext cx="6094428" cy="400110"/>
          </a:xfrm>
          <a:prstGeom prst="rect">
            <a:avLst/>
          </a:prstGeom>
          <a:noFill/>
        </p:spPr>
        <p:txBody>
          <a:bodyPr wrap="square">
            <a:spAutoFit/>
          </a:bodyPr>
          <a:lstStyle/>
          <a:p>
            <a:pPr marL="0" lvl="0" indent="0" algn="ctr" rtl="0">
              <a:spcBef>
                <a:spcPts val="0"/>
              </a:spcBef>
              <a:spcAft>
                <a:spcPts val="0"/>
              </a:spcAft>
              <a:buNone/>
            </a:pPr>
            <a:r>
              <a:rPr lang="en-US" sz="2000" b="1" dirty="0">
                <a:solidFill>
                  <a:schemeClr val="accent4">
                    <a:lumMod val="40000"/>
                    <a:lumOff val="60000"/>
                  </a:schemeClr>
                </a:solidFill>
                <a:latin typeface="Source Sans Pro"/>
                <a:ea typeface="Source Sans Pro"/>
                <a:cs typeface="Source Sans Pro"/>
                <a:sym typeface="Source Sans Pro"/>
              </a:rPr>
              <a:t>Customer Analysis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11">
            <a:extLst>
              <a:ext uri="{FF2B5EF4-FFF2-40B4-BE49-F238E27FC236}">
                <a16:creationId xmlns:a16="http://schemas.microsoft.com/office/drawing/2014/main" id="{7D379150-F6B4-45C8-BE10-6B278AD40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13">
            <a:extLst>
              <a:ext uri="{FF2B5EF4-FFF2-40B4-BE49-F238E27FC236}">
                <a16:creationId xmlns:a16="http://schemas.microsoft.com/office/drawing/2014/main" id="{5FFCF544-A370-4A5D-A95F-CA6E0E7191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8" name="Straight Connector 15">
            <a:extLst>
              <a:ext uri="{FF2B5EF4-FFF2-40B4-BE49-F238E27FC236}">
                <a16:creationId xmlns:a16="http://schemas.microsoft.com/office/drawing/2014/main" id="{6EEB3B97-A638-498B-8083-54191CE71E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A21649E3-9E53-4B00-B3C9-6C21369CEAAD}"/>
              </a:ext>
            </a:extLst>
          </p:cNvPr>
          <p:cNvSpPr txBox="1"/>
          <p:nvPr/>
        </p:nvSpPr>
        <p:spPr>
          <a:xfrm>
            <a:off x="955878" y="-461851"/>
            <a:ext cx="10058400" cy="1450757"/>
          </a:xfrm>
          <a:prstGeom prst="rect">
            <a:avLst/>
          </a:prstGeom>
        </p:spPr>
        <p:txBody>
          <a:bodyPr vert="horz" lIns="91440" tIns="45720" rIns="91440" bIns="45720" rtlCol="0" anchor="b">
            <a:normAutofit/>
          </a:bodyPr>
          <a:lstStyle/>
          <a:p>
            <a:pPr lvl="0" indent="0" defTabSz="914400">
              <a:lnSpc>
                <a:spcPct val="85000"/>
              </a:lnSpc>
              <a:spcBef>
                <a:spcPct val="0"/>
              </a:spcBef>
              <a:spcAft>
                <a:spcPts val="600"/>
              </a:spcAft>
            </a:pPr>
            <a:r>
              <a:rPr lang="en-US" sz="4800" b="1" spc="-50" dirty="0">
                <a:solidFill>
                  <a:schemeClr val="tx1">
                    <a:lumMod val="75000"/>
                    <a:lumOff val="25000"/>
                  </a:schemeClr>
                </a:solidFill>
                <a:latin typeface="+mj-lt"/>
                <a:ea typeface="+mj-ea"/>
                <a:cs typeface="+mj-cs"/>
                <a:sym typeface="Source Sans Pro"/>
              </a:rPr>
              <a:t>Market Analysis</a:t>
            </a:r>
          </a:p>
        </p:txBody>
      </p:sp>
      <p:sp>
        <p:nvSpPr>
          <p:cNvPr id="5" name="TextBox 4">
            <a:extLst>
              <a:ext uri="{FF2B5EF4-FFF2-40B4-BE49-F238E27FC236}">
                <a16:creationId xmlns:a16="http://schemas.microsoft.com/office/drawing/2014/main" id="{A249B8C8-A45E-45FD-B27B-6CDAFB114C54}"/>
              </a:ext>
            </a:extLst>
          </p:cNvPr>
          <p:cNvSpPr txBox="1"/>
          <p:nvPr/>
        </p:nvSpPr>
        <p:spPr>
          <a:xfrm>
            <a:off x="1031508" y="1096795"/>
            <a:ext cx="6454987" cy="4023360"/>
          </a:xfrm>
          <a:prstGeom prst="rect">
            <a:avLst/>
          </a:prstGeom>
        </p:spPr>
        <p:txBody>
          <a:bodyPr vert="horz" lIns="0" tIns="45720" rIns="0" bIns="45720" rtlCol="0">
            <a:normAutofit/>
          </a:bodyPr>
          <a:lstStyle/>
          <a:p>
            <a:pPr defTabSz="914400">
              <a:lnSpc>
                <a:spcPct val="90000"/>
              </a:lnSpc>
              <a:spcAft>
                <a:spcPts val="600"/>
              </a:spcAft>
              <a:buClr>
                <a:schemeClr val="accent1"/>
              </a:buClr>
              <a:buFont typeface="Calibri" panose="020F0502020204030204" pitchFamily="34" charset="0"/>
            </a:pPr>
            <a:endParaRPr lang="en-US" dirty="0">
              <a:solidFill>
                <a:schemeClr val="tx1">
                  <a:lumMod val="75000"/>
                  <a:lumOff val="25000"/>
                </a:schemeClr>
              </a:solidFill>
            </a:endParaRPr>
          </a:p>
        </p:txBody>
      </p:sp>
      <p:pic>
        <p:nvPicPr>
          <p:cNvPr id="7" name="Picture 6" descr="Chart, bar chart&#10;&#10;Description automatically generated">
            <a:extLst>
              <a:ext uri="{FF2B5EF4-FFF2-40B4-BE49-F238E27FC236}">
                <a16:creationId xmlns:a16="http://schemas.microsoft.com/office/drawing/2014/main" id="{2FAAF49C-140D-441D-A10D-E5523F8D8541}"/>
              </a:ext>
            </a:extLst>
          </p:cNvPr>
          <p:cNvPicPr>
            <a:picLocks noChangeAspect="1"/>
          </p:cNvPicPr>
          <p:nvPr/>
        </p:nvPicPr>
        <p:blipFill>
          <a:blip r:embed="rId2"/>
          <a:stretch>
            <a:fillRect/>
          </a:stretch>
        </p:blipFill>
        <p:spPr>
          <a:xfrm>
            <a:off x="8348477" y="1916318"/>
            <a:ext cx="2479294" cy="3471012"/>
          </a:xfrm>
          <a:prstGeom prst="rect">
            <a:avLst/>
          </a:prstGeom>
        </p:spPr>
      </p:pic>
      <p:sp>
        <p:nvSpPr>
          <p:cNvPr id="8" name="TextBox 7">
            <a:extLst>
              <a:ext uri="{FF2B5EF4-FFF2-40B4-BE49-F238E27FC236}">
                <a16:creationId xmlns:a16="http://schemas.microsoft.com/office/drawing/2014/main" id="{F2C86BB5-ADF4-4666-828D-E363E53E10B7}"/>
              </a:ext>
            </a:extLst>
          </p:cNvPr>
          <p:cNvSpPr txBox="1"/>
          <p:nvPr/>
        </p:nvSpPr>
        <p:spPr>
          <a:xfrm>
            <a:off x="8681198" y="5018241"/>
            <a:ext cx="2479294" cy="369332"/>
          </a:xfrm>
          <a:prstGeom prst="rect">
            <a:avLst/>
          </a:prstGeom>
          <a:noFill/>
        </p:spPr>
        <p:txBody>
          <a:bodyPr wrap="square" rtlCol="0">
            <a:spAutoFit/>
          </a:bodyPr>
          <a:lstStyle/>
          <a:p>
            <a:r>
              <a:rPr lang="en-IN" dirty="0">
                <a:solidFill>
                  <a:schemeClr val="tx1">
                    <a:lumMod val="50000"/>
                    <a:lumOff val="50000"/>
                  </a:schemeClr>
                </a:solidFill>
              </a:rPr>
              <a:t>Industry Analysis</a:t>
            </a:r>
          </a:p>
        </p:txBody>
      </p:sp>
      <p:graphicFrame>
        <p:nvGraphicFramePr>
          <p:cNvPr id="9" name="Table 9">
            <a:extLst>
              <a:ext uri="{FF2B5EF4-FFF2-40B4-BE49-F238E27FC236}">
                <a16:creationId xmlns:a16="http://schemas.microsoft.com/office/drawing/2014/main" id="{F9B25593-5905-42F8-BBC8-AA93883866DC}"/>
              </a:ext>
            </a:extLst>
          </p:cNvPr>
          <p:cNvGraphicFramePr>
            <a:graphicFrameLocks noGrp="1"/>
          </p:cNvGraphicFramePr>
          <p:nvPr>
            <p:extLst>
              <p:ext uri="{D42A27DB-BD31-4B8C-83A1-F6EECF244321}">
                <p14:modId xmlns:p14="http://schemas.microsoft.com/office/powerpoint/2010/main" val="2474941846"/>
              </p:ext>
            </p:extLst>
          </p:nvPr>
        </p:nvGraphicFramePr>
        <p:xfrm>
          <a:off x="344602" y="1992831"/>
          <a:ext cx="8128000" cy="4663440"/>
        </p:xfrm>
        <a:graphic>
          <a:graphicData uri="http://schemas.openxmlformats.org/drawingml/2006/table">
            <a:tbl>
              <a:tblPr firstRow="1" bandRow="1">
                <a:tableStyleId>{21D305E3-11AD-4459-9189-8565D0001FCE}</a:tableStyleId>
              </a:tblPr>
              <a:tblGrid>
                <a:gridCol w="2756817">
                  <a:extLst>
                    <a:ext uri="{9D8B030D-6E8A-4147-A177-3AD203B41FA5}">
                      <a16:colId xmlns:a16="http://schemas.microsoft.com/office/drawing/2014/main" val="3971702582"/>
                    </a:ext>
                  </a:extLst>
                </a:gridCol>
                <a:gridCol w="5371183">
                  <a:extLst>
                    <a:ext uri="{9D8B030D-6E8A-4147-A177-3AD203B41FA5}">
                      <a16:colId xmlns:a16="http://schemas.microsoft.com/office/drawing/2014/main" val="2503657682"/>
                    </a:ext>
                  </a:extLst>
                </a:gridCol>
              </a:tblGrid>
              <a:tr h="191462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Total Addressable Market</a:t>
                      </a:r>
                    </a:p>
                    <a:p>
                      <a:endParaRPr lang="en-IN" dirty="0"/>
                    </a:p>
                  </a:txBody>
                  <a:tcPr/>
                </a:tc>
                <a:tc>
                  <a:txBody>
                    <a:bodyPr/>
                    <a:lstStyle/>
                    <a:p>
                      <a:r>
                        <a:rPr lang="en-IN" dirty="0"/>
                        <a:t>No. of people in India having smartphones = </a:t>
                      </a:r>
                    </a:p>
                    <a:p>
                      <a:r>
                        <a:rPr lang="en-IN" dirty="0"/>
                        <a:t>760 millions(as per 2021)</a:t>
                      </a:r>
                    </a:p>
                    <a:p>
                      <a:endParaRPr lang="en-IN" dirty="0"/>
                    </a:p>
                    <a:p>
                      <a:r>
                        <a:rPr lang="en-IN" dirty="0"/>
                        <a:t>If every user renders us Rs.100 per month</a:t>
                      </a:r>
                    </a:p>
                    <a:p>
                      <a:r>
                        <a:rPr lang="en-IN" dirty="0"/>
                        <a:t>Total Addressable Market=12*100*76Cr=Rs.91200Cr</a:t>
                      </a:r>
                    </a:p>
                    <a:p>
                      <a:r>
                        <a:rPr lang="en-IN" dirty="0"/>
                        <a:t> </a:t>
                      </a:r>
                    </a:p>
                  </a:txBody>
                  <a:tcPr/>
                </a:tc>
                <a:extLst>
                  <a:ext uri="{0D108BD9-81ED-4DB2-BD59-A6C34878D82A}">
                    <a16:rowId xmlns:a16="http://schemas.microsoft.com/office/drawing/2014/main" val="3837717379"/>
                  </a:ext>
                </a:extLst>
              </a:tr>
              <a:tr h="114718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Industry Search trends</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lumMod val="75000"/>
                              <a:lumOff val="25000"/>
                            </a:schemeClr>
                          </a:solidFill>
                          <a:effectLst/>
                        </a:rPr>
                        <a:t>By 2025, the </a:t>
                      </a:r>
                      <a:r>
                        <a:rPr lang="en-US" b="1" i="0" dirty="0">
                          <a:solidFill>
                            <a:schemeClr val="tx1">
                              <a:lumMod val="75000"/>
                              <a:lumOff val="25000"/>
                            </a:schemeClr>
                          </a:solidFill>
                          <a:effectLst/>
                        </a:rPr>
                        <a:t>waste management market</a:t>
                      </a:r>
                      <a:r>
                        <a:rPr lang="en-US" b="0" i="0" dirty="0">
                          <a:solidFill>
                            <a:schemeClr val="tx1">
                              <a:lumMod val="75000"/>
                              <a:lumOff val="25000"/>
                            </a:schemeClr>
                          </a:solidFill>
                          <a:effectLst/>
                        </a:rPr>
                        <a:t> size in </a:t>
                      </a:r>
                      <a:r>
                        <a:rPr lang="en-US" b="1" i="0" dirty="0">
                          <a:solidFill>
                            <a:schemeClr val="tx1">
                              <a:lumMod val="75000"/>
                              <a:lumOff val="25000"/>
                            </a:schemeClr>
                          </a:solidFill>
                          <a:effectLst/>
                        </a:rPr>
                        <a:t>India</a:t>
                      </a:r>
                      <a:r>
                        <a:rPr lang="en-US" b="0" i="0" dirty="0">
                          <a:solidFill>
                            <a:schemeClr val="tx1">
                              <a:lumMod val="75000"/>
                              <a:lumOff val="25000"/>
                            </a:schemeClr>
                          </a:solidFill>
                          <a:effectLst/>
                        </a:rPr>
                        <a:t> is projected to be worth ~USD 15 Billion with annual growth around 7 percent</a:t>
                      </a:r>
                      <a:endParaRPr lang="en-US" dirty="0">
                        <a:solidFill>
                          <a:schemeClr val="tx1">
                            <a:lumMod val="75000"/>
                            <a:lumOff val="25000"/>
                          </a:schemeClr>
                        </a:solidFill>
                      </a:endParaRPr>
                    </a:p>
                    <a:p>
                      <a:endParaRPr lang="en-IN" dirty="0"/>
                    </a:p>
                  </a:txBody>
                  <a:tcPr/>
                </a:tc>
                <a:extLst>
                  <a:ext uri="{0D108BD9-81ED-4DB2-BD59-A6C34878D82A}">
                    <a16:rowId xmlns:a16="http://schemas.microsoft.com/office/drawing/2014/main" val="3997655127"/>
                  </a:ext>
                </a:extLst>
              </a:tr>
              <a:tr h="114718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Percent of TAM in 5 </a:t>
                      </a:r>
                      <a:r>
                        <a:rPr lang="en-US" dirty="0" err="1"/>
                        <a:t>yrs</a:t>
                      </a:r>
                      <a:endParaRPr lang="en-US" dirty="0"/>
                    </a:p>
                    <a:p>
                      <a:endParaRPr lang="en-IN" dirty="0"/>
                    </a:p>
                  </a:txBody>
                  <a:tcPr/>
                </a:tc>
                <a:tc>
                  <a:txBody>
                    <a:bodyPr/>
                    <a:lstStyle/>
                    <a:p>
                      <a:r>
                        <a:rPr lang="en-IN" dirty="0"/>
                        <a:t>We will work in Surat for 3 years(PPP with SMC),</a:t>
                      </a:r>
                    </a:p>
                    <a:p>
                      <a:r>
                        <a:rPr lang="en-IN" dirty="0"/>
                        <a:t>We would expand in Delhi(Waste Segregation done by us).</a:t>
                      </a:r>
                    </a:p>
                    <a:p>
                      <a:r>
                        <a:rPr lang="en-IN" dirty="0"/>
                        <a:t>TAM = 1440Cr</a:t>
                      </a:r>
                    </a:p>
                    <a:p>
                      <a:r>
                        <a:rPr lang="en-IN" dirty="0"/>
                        <a:t>% of TAM in 5 years= 1.57%</a:t>
                      </a:r>
                    </a:p>
                  </a:txBody>
                  <a:tcPr/>
                </a:tc>
                <a:extLst>
                  <a:ext uri="{0D108BD9-81ED-4DB2-BD59-A6C34878D82A}">
                    <a16:rowId xmlns:a16="http://schemas.microsoft.com/office/drawing/2014/main" val="441152551"/>
                  </a:ext>
                </a:extLst>
              </a:tr>
            </a:tbl>
          </a:graphicData>
        </a:graphic>
      </p:graphicFrame>
    </p:spTree>
    <p:extLst>
      <p:ext uri="{BB962C8B-B14F-4D97-AF65-F5344CB8AC3E}">
        <p14:creationId xmlns:p14="http://schemas.microsoft.com/office/powerpoint/2010/main" val="29499830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5"/>
          <p:cNvSpPr txBox="1">
            <a:spLocks noGrp="1"/>
          </p:cNvSpPr>
          <p:nvPr>
            <p:ph type="title"/>
          </p:nvPr>
        </p:nvSpPr>
        <p:spPr>
          <a:xfrm rot="-236" flipH="1">
            <a:off x="348849" y="245878"/>
            <a:ext cx="3067143" cy="165351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3F3F3F"/>
              </a:buClr>
              <a:buSzPts val="2800"/>
              <a:buFont typeface="Century Gothic"/>
              <a:buNone/>
            </a:pPr>
            <a:r>
              <a:rPr lang="en-US" dirty="0"/>
              <a:t>PROPOSED SOLUTION </a:t>
            </a:r>
            <a:endParaRPr dirty="0"/>
          </a:p>
        </p:txBody>
      </p:sp>
      <p:sp>
        <p:nvSpPr>
          <p:cNvPr id="136" name="Google Shape;136;p5"/>
          <p:cNvSpPr txBox="1">
            <a:spLocks noGrp="1"/>
          </p:cNvSpPr>
          <p:nvPr>
            <p:ph type="body" idx="1"/>
          </p:nvPr>
        </p:nvSpPr>
        <p:spPr>
          <a:xfrm>
            <a:off x="6034424" y="1175750"/>
            <a:ext cx="4771200" cy="5085600"/>
          </a:xfrm>
          <a:prstGeom prst="rect">
            <a:avLst/>
          </a:prstGeom>
          <a:noFill/>
          <a:ln>
            <a:noFill/>
          </a:ln>
        </p:spPr>
        <p:txBody>
          <a:bodyPr spcFirstLastPara="1" wrap="square" lIns="0" tIns="45700" rIns="0" bIns="45700" anchor="ctr" anchorCtr="0">
            <a:normAutofit/>
          </a:bodyPr>
          <a:lstStyle/>
          <a:p>
            <a:pPr marL="457200" lvl="0" indent="-330200" algn="l" rtl="0">
              <a:lnSpc>
                <a:spcPct val="100000"/>
              </a:lnSpc>
              <a:spcBef>
                <a:spcPts val="0"/>
              </a:spcBef>
              <a:spcAft>
                <a:spcPts val="0"/>
              </a:spcAft>
              <a:buSzPts val="1600"/>
              <a:buChar char="●"/>
            </a:pPr>
            <a:r>
              <a:rPr lang="en-US" dirty="0"/>
              <a:t>An android application with Google lens integration in which user can scan the waste (the type of waste first gets identified, using additional Convolutional Neural networks added in Google lens) and as soon as the scanned waste gets identified user can place order to clean it ….our worker gets that place cleaned up within 2 </a:t>
            </a:r>
            <a:r>
              <a:rPr lang="en-US" dirty="0" err="1"/>
              <a:t>hrs</a:t>
            </a:r>
            <a:r>
              <a:rPr lang="en-US" dirty="0"/>
              <a:t>…..&amp; the user gets some reward(cash prizes, etc.) for informing us about the waste. </a:t>
            </a:r>
            <a:endParaRPr dirty="0"/>
          </a:p>
          <a:p>
            <a:pPr marL="0" lvl="0" indent="0" algn="l" rtl="0">
              <a:lnSpc>
                <a:spcPct val="100000"/>
              </a:lnSpc>
              <a:spcBef>
                <a:spcPts val="0"/>
              </a:spcBef>
              <a:spcAft>
                <a:spcPts val="0"/>
              </a:spcAft>
              <a:buSzPts val="1600"/>
              <a:buNone/>
            </a:pPr>
            <a:endParaRPr dirty="0"/>
          </a:p>
          <a:p>
            <a:pPr marL="457200" lvl="0" indent="-330200" algn="l" rtl="0">
              <a:lnSpc>
                <a:spcPct val="100000"/>
              </a:lnSpc>
              <a:spcBef>
                <a:spcPts val="0"/>
              </a:spcBef>
              <a:spcAft>
                <a:spcPts val="0"/>
              </a:spcAft>
              <a:buSzPts val="1600"/>
              <a:buChar char="●"/>
            </a:pPr>
            <a:r>
              <a:rPr lang="en-US" dirty="0"/>
              <a:t>The waste carried by the worker is segregated at source as </a:t>
            </a:r>
            <a:r>
              <a:rPr lang="en-US" dirty="0" err="1"/>
              <a:t>wet,dry,menstrual</a:t>
            </a:r>
            <a:r>
              <a:rPr lang="en-US" dirty="0"/>
              <a:t> using special bags having 3 side separation , the worker transports the dry waste (paper, </a:t>
            </a:r>
            <a:r>
              <a:rPr lang="en-US" dirty="0" err="1"/>
              <a:t>cardboard,etc</a:t>
            </a:r>
            <a:r>
              <a:rPr lang="en-US" dirty="0"/>
              <a:t>) using bus(BRTS) and the organic waste(excreta, vegetable </a:t>
            </a:r>
            <a:r>
              <a:rPr lang="en-US" dirty="0" err="1"/>
              <a:t>pills,etc</a:t>
            </a:r>
            <a:r>
              <a:rPr lang="en-US" dirty="0"/>
              <a:t>) is transported using e-rickshaws </a:t>
            </a:r>
            <a:endParaRPr dirty="0"/>
          </a:p>
          <a:p>
            <a:pPr marL="0" lvl="0" indent="0" algn="l" rtl="0">
              <a:lnSpc>
                <a:spcPct val="100000"/>
              </a:lnSpc>
              <a:spcBef>
                <a:spcPts val="0"/>
              </a:spcBef>
              <a:spcAft>
                <a:spcPts val="0"/>
              </a:spcAft>
              <a:buNone/>
            </a:pPr>
            <a:endParaRPr dirty="0"/>
          </a:p>
          <a:p>
            <a:pPr marL="0" lvl="0" indent="0" algn="l" rtl="0">
              <a:lnSpc>
                <a:spcPct val="100000"/>
              </a:lnSpc>
              <a:spcBef>
                <a:spcPts val="0"/>
              </a:spcBef>
              <a:spcAft>
                <a:spcPts val="0"/>
              </a:spcAft>
              <a:buSzPts val="1600"/>
              <a:buNone/>
            </a:pPr>
            <a:endParaRPr dirty="0"/>
          </a:p>
        </p:txBody>
      </p:sp>
      <p:graphicFrame>
        <p:nvGraphicFramePr>
          <p:cNvPr id="4" name="Diagram 3">
            <a:extLst>
              <a:ext uri="{FF2B5EF4-FFF2-40B4-BE49-F238E27FC236}">
                <a16:creationId xmlns:a16="http://schemas.microsoft.com/office/drawing/2014/main" id="{F0F0818A-E39C-462F-9D9F-5D99C74902FD}"/>
              </a:ext>
            </a:extLst>
          </p:cNvPr>
          <p:cNvGraphicFramePr/>
          <p:nvPr>
            <p:extLst>
              <p:ext uri="{D42A27DB-BD31-4B8C-83A1-F6EECF244321}">
                <p14:modId xmlns:p14="http://schemas.microsoft.com/office/powerpoint/2010/main" val="2157827087"/>
              </p:ext>
            </p:extLst>
          </p:nvPr>
        </p:nvGraphicFramePr>
        <p:xfrm>
          <a:off x="348792" y="1899501"/>
          <a:ext cx="5354424" cy="39800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g16c8f408b72e495c_1"/>
          <p:cNvSpPr txBox="1">
            <a:spLocks noGrp="1"/>
          </p:cNvSpPr>
          <p:nvPr>
            <p:ph type="title"/>
          </p:nvPr>
        </p:nvSpPr>
        <p:spPr>
          <a:prstGeom prst="rect">
            <a:avLst/>
          </a:prstGeom>
        </p:spPr>
        <p:txBody>
          <a:bodyPr spcFirstLastPara="1" wrap="square" lIns="121900" tIns="121900" rIns="121900" bIns="121900" anchor="b" anchorCtr="0">
            <a:normAutofit/>
          </a:bodyPr>
          <a:lstStyle/>
          <a:p>
            <a:pPr marL="0" lvl="0" indent="0" algn="l" rtl="0">
              <a:spcBef>
                <a:spcPts val="0"/>
              </a:spcBef>
              <a:spcAft>
                <a:spcPts val="0"/>
              </a:spcAft>
              <a:buNone/>
            </a:pPr>
            <a:r>
              <a:rPr lang="en-US"/>
              <a:t>PROPOSED SOLUTION </a:t>
            </a:r>
            <a:endParaRPr/>
          </a:p>
          <a:p>
            <a:pPr marL="0" lvl="0" indent="0" algn="l" rtl="0">
              <a:spcBef>
                <a:spcPts val="0"/>
              </a:spcBef>
              <a:spcAft>
                <a:spcPts val="0"/>
              </a:spcAft>
              <a:buNone/>
            </a:pPr>
            <a:endParaRPr/>
          </a:p>
        </p:txBody>
      </p:sp>
      <p:sp>
        <p:nvSpPr>
          <p:cNvPr id="142" name="Google Shape;142;g16c8f408b72e495c_1"/>
          <p:cNvSpPr txBox="1">
            <a:spLocks noGrp="1"/>
          </p:cNvSpPr>
          <p:nvPr>
            <p:ph type="body" idx="1"/>
          </p:nvPr>
        </p:nvSpPr>
        <p:spPr>
          <a:xfrm>
            <a:off x="415600" y="1692300"/>
            <a:ext cx="3172800" cy="3473400"/>
          </a:xfrm>
          <a:prstGeom prst="rect">
            <a:avLst/>
          </a:prstGeom>
        </p:spPr>
        <p:txBody>
          <a:bodyPr spcFirstLastPara="1" wrap="square" lIns="121900" tIns="121900" rIns="121900" bIns="121900" anchor="t" anchorCtr="0">
            <a:normAutofit lnSpcReduction="10000"/>
          </a:bodyPr>
          <a:lstStyle/>
          <a:p>
            <a:pPr marL="0" lvl="0" indent="0" algn="l" rtl="0">
              <a:spcBef>
                <a:spcPts val="0"/>
              </a:spcBef>
              <a:spcAft>
                <a:spcPts val="0"/>
              </a:spcAft>
              <a:buNone/>
            </a:pPr>
            <a:r>
              <a:rPr lang="en-US">
                <a:solidFill>
                  <a:schemeClr val="accent2"/>
                </a:solidFill>
              </a:rPr>
              <a:t>All wastes reaches our warehouse (which we have rented) and workers do further segregation of waste (plastic,papers, cardboards, vegetable pills, electronic waste, hazardous waste, biomedical waste, sanitary napkins) </a:t>
            </a:r>
            <a:endParaRPr>
              <a:solidFill>
                <a:schemeClr val="accent2"/>
              </a:solidFill>
            </a:endParaRPr>
          </a:p>
          <a:p>
            <a:pPr marL="0" lvl="0" indent="0" algn="l" rtl="0">
              <a:spcBef>
                <a:spcPts val="1600"/>
              </a:spcBef>
              <a:spcAft>
                <a:spcPts val="0"/>
              </a:spcAft>
              <a:buNone/>
            </a:pPr>
            <a:r>
              <a:rPr lang="en-US">
                <a:solidFill>
                  <a:schemeClr val="accent2"/>
                </a:solidFill>
              </a:rPr>
              <a:t>The waste segregated is transported by trucks to the waste plants….the waste plants gets us some money.</a:t>
            </a:r>
            <a:endParaRPr>
              <a:solidFill>
                <a:schemeClr val="accent2"/>
              </a:solidFill>
            </a:endParaRPr>
          </a:p>
          <a:p>
            <a:pPr marL="0" lvl="0" indent="0" algn="l" rtl="0">
              <a:spcBef>
                <a:spcPts val="1600"/>
              </a:spcBef>
              <a:spcAft>
                <a:spcPts val="0"/>
              </a:spcAft>
              <a:buNone/>
            </a:pPr>
            <a:r>
              <a:rPr lang="en-US">
                <a:solidFill>
                  <a:schemeClr val="accent2"/>
                </a:solidFill>
              </a:rPr>
              <a:t>We will also collaborate with municipality (which are responsible &amp; doing work on cleanliness) </a:t>
            </a:r>
            <a:endParaRPr>
              <a:solidFill>
                <a:schemeClr val="accent2"/>
              </a:solidFill>
            </a:endParaRPr>
          </a:p>
          <a:p>
            <a:pPr marL="0" lvl="0" indent="0" algn="l" rtl="0">
              <a:spcBef>
                <a:spcPts val="1600"/>
              </a:spcBef>
              <a:spcAft>
                <a:spcPts val="1600"/>
              </a:spcAft>
              <a:buNone/>
            </a:pPr>
            <a:endParaRPr>
              <a:solidFill>
                <a:schemeClr val="accent2"/>
              </a:solidFill>
            </a:endParaRPr>
          </a:p>
        </p:txBody>
      </p:sp>
      <p:pic>
        <p:nvPicPr>
          <p:cNvPr id="143" name="Google Shape;143;g16c8f408b72e495c_1"/>
          <p:cNvPicPr preferRelativeResize="0"/>
          <p:nvPr/>
        </p:nvPicPr>
        <p:blipFill>
          <a:blip r:embed="rId3">
            <a:alphaModFix/>
          </a:blip>
          <a:stretch>
            <a:fillRect/>
          </a:stretch>
        </p:blipFill>
        <p:spPr>
          <a:xfrm>
            <a:off x="7280550" y="152400"/>
            <a:ext cx="4759050" cy="3172700"/>
          </a:xfrm>
          <a:prstGeom prst="rect">
            <a:avLst/>
          </a:prstGeom>
          <a:noFill/>
          <a:ln>
            <a:noFill/>
          </a:ln>
        </p:spPr>
      </p:pic>
      <p:pic>
        <p:nvPicPr>
          <p:cNvPr id="144" name="Google Shape;144;g16c8f408b72e495c_1"/>
          <p:cNvPicPr preferRelativeResize="0"/>
          <p:nvPr/>
        </p:nvPicPr>
        <p:blipFill>
          <a:blip r:embed="rId4">
            <a:alphaModFix/>
          </a:blip>
          <a:stretch>
            <a:fillRect/>
          </a:stretch>
        </p:blipFill>
        <p:spPr>
          <a:xfrm>
            <a:off x="4159607" y="3380500"/>
            <a:ext cx="3172700" cy="3172700"/>
          </a:xfrm>
          <a:prstGeom prst="rect">
            <a:avLst/>
          </a:prstGeom>
          <a:noFill/>
          <a:ln>
            <a:noFill/>
          </a:ln>
        </p:spPr>
      </p:pic>
      <p:pic>
        <p:nvPicPr>
          <p:cNvPr id="145" name="Google Shape;145;g16c8f408b72e495c_1"/>
          <p:cNvPicPr preferRelativeResize="0"/>
          <p:nvPr/>
        </p:nvPicPr>
        <p:blipFill>
          <a:blip r:embed="rId5">
            <a:alphaModFix/>
          </a:blip>
          <a:stretch>
            <a:fillRect/>
          </a:stretch>
        </p:blipFill>
        <p:spPr>
          <a:xfrm>
            <a:off x="8372164" y="3678938"/>
            <a:ext cx="2575826" cy="2575826"/>
          </a:xfrm>
          <a:prstGeom prst="rect">
            <a:avLst/>
          </a:prstGeom>
          <a:noFill/>
          <a:ln>
            <a:noFill/>
          </a:ln>
        </p:spPr>
      </p:pic>
      <p:pic>
        <p:nvPicPr>
          <p:cNvPr id="146" name="Google Shape;146;g16c8f408b72e495c_1"/>
          <p:cNvPicPr preferRelativeResize="0"/>
          <p:nvPr/>
        </p:nvPicPr>
        <p:blipFill rotWithShape="1">
          <a:blip r:embed="rId6">
            <a:alphaModFix/>
          </a:blip>
          <a:srcRect t="5095" b="16999"/>
          <a:stretch/>
        </p:blipFill>
        <p:spPr>
          <a:xfrm>
            <a:off x="4681788" y="281825"/>
            <a:ext cx="2076575" cy="29138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g16c8f408b72e495c_87"/>
          <p:cNvSpPr txBox="1">
            <a:spLocks noGrp="1"/>
          </p:cNvSpPr>
          <p:nvPr>
            <p:ph type="title" idx="4294967295"/>
          </p:nvPr>
        </p:nvSpPr>
        <p:spPr>
          <a:xfrm rot="384">
            <a:off x="165746" y="2498276"/>
            <a:ext cx="3124305" cy="172475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3F3F3F"/>
              </a:buClr>
              <a:buSzPct val="70000"/>
              <a:buFont typeface="Century Gothic"/>
              <a:buNone/>
            </a:pPr>
            <a:r>
              <a:rPr lang="en-US" dirty="0">
                <a:solidFill>
                  <a:schemeClr val="accent2">
                    <a:lumMod val="75000"/>
                  </a:schemeClr>
                </a:solidFill>
              </a:rPr>
              <a:t>Future </a:t>
            </a:r>
            <a:br>
              <a:rPr lang="en-US" dirty="0">
                <a:solidFill>
                  <a:schemeClr val="accent2">
                    <a:lumMod val="75000"/>
                  </a:schemeClr>
                </a:solidFill>
              </a:rPr>
            </a:br>
            <a:r>
              <a:rPr lang="en-US" dirty="0">
                <a:solidFill>
                  <a:schemeClr val="accent2">
                    <a:lumMod val="75000"/>
                  </a:schemeClr>
                </a:solidFill>
              </a:rPr>
              <a:t>Prospects</a:t>
            </a:r>
            <a:endParaRPr dirty="0">
              <a:solidFill>
                <a:schemeClr val="accent2">
                  <a:lumMod val="75000"/>
                </a:schemeClr>
              </a:solidFill>
            </a:endParaRPr>
          </a:p>
        </p:txBody>
      </p:sp>
      <p:pic>
        <p:nvPicPr>
          <p:cNvPr id="130" name="Google Shape;130;g16c8f408b72e495c_87"/>
          <p:cNvPicPr preferRelativeResize="0"/>
          <p:nvPr/>
        </p:nvPicPr>
        <p:blipFill>
          <a:blip r:embed="rId3">
            <a:alphaModFix/>
          </a:blip>
          <a:stretch>
            <a:fillRect/>
          </a:stretch>
        </p:blipFill>
        <p:spPr>
          <a:xfrm>
            <a:off x="3029525" y="0"/>
            <a:ext cx="8714426" cy="6858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g5389f82b967d11a1_30"/>
          <p:cNvSpPr txBox="1">
            <a:spLocks noGrp="1"/>
          </p:cNvSpPr>
          <p:nvPr>
            <p:ph type="title"/>
          </p:nvPr>
        </p:nvSpPr>
        <p:spPr>
          <a:prstGeom prst="rect">
            <a:avLst/>
          </a:prstGeom>
        </p:spPr>
        <p:txBody>
          <a:bodyPr spcFirstLastPara="1" wrap="square" lIns="121900" tIns="121900" rIns="121900" bIns="121900" anchor="t" anchorCtr="0">
            <a:normAutofit/>
          </a:bodyPr>
          <a:lstStyle/>
          <a:p>
            <a:pPr marL="0" lvl="0" indent="0" algn="l" rtl="0">
              <a:spcBef>
                <a:spcPts val="0"/>
              </a:spcBef>
              <a:spcAft>
                <a:spcPts val="0"/>
              </a:spcAft>
              <a:buNone/>
            </a:pPr>
            <a:r>
              <a:rPr lang="en-US"/>
              <a:t>Competitors/Substitutes</a:t>
            </a:r>
            <a:endParaRPr/>
          </a:p>
        </p:txBody>
      </p:sp>
      <p:pic>
        <p:nvPicPr>
          <p:cNvPr id="158" name="Google Shape;158;g5389f82b967d11a1_30"/>
          <p:cNvPicPr preferRelativeResize="0"/>
          <p:nvPr/>
        </p:nvPicPr>
        <p:blipFill rotWithShape="1">
          <a:blip r:embed="rId3">
            <a:alphaModFix/>
          </a:blip>
          <a:srcRect l="33273" t="33880" r="19402" b="16251"/>
          <a:stretch/>
        </p:blipFill>
        <p:spPr>
          <a:xfrm>
            <a:off x="7461476" y="0"/>
            <a:ext cx="4314826" cy="2557475"/>
          </a:xfrm>
          <a:prstGeom prst="rect">
            <a:avLst/>
          </a:prstGeom>
          <a:noFill/>
          <a:ln>
            <a:noFill/>
          </a:ln>
        </p:spPr>
      </p:pic>
      <p:graphicFrame>
        <p:nvGraphicFramePr>
          <p:cNvPr id="2" name="Table 2">
            <a:extLst>
              <a:ext uri="{FF2B5EF4-FFF2-40B4-BE49-F238E27FC236}">
                <a16:creationId xmlns:a16="http://schemas.microsoft.com/office/drawing/2014/main" id="{96EDA1E6-A985-4E9B-BB38-32819228F319}"/>
              </a:ext>
            </a:extLst>
          </p:cNvPr>
          <p:cNvGraphicFramePr>
            <a:graphicFrameLocks noGrp="1"/>
          </p:cNvGraphicFramePr>
          <p:nvPr>
            <p:extLst>
              <p:ext uri="{D42A27DB-BD31-4B8C-83A1-F6EECF244321}">
                <p14:modId xmlns:p14="http://schemas.microsoft.com/office/powerpoint/2010/main" val="1932986686"/>
              </p:ext>
            </p:extLst>
          </p:nvPr>
        </p:nvGraphicFramePr>
        <p:xfrm>
          <a:off x="256988" y="2605056"/>
          <a:ext cx="11519314" cy="3594765"/>
        </p:xfrm>
        <a:graphic>
          <a:graphicData uri="http://schemas.openxmlformats.org/drawingml/2006/table">
            <a:tbl>
              <a:tblPr firstRow="1" bandRow="1">
                <a:tableStyleId>{21D305E3-11AD-4459-9189-8565D0001FCE}</a:tableStyleId>
              </a:tblPr>
              <a:tblGrid>
                <a:gridCol w="5196104">
                  <a:extLst>
                    <a:ext uri="{9D8B030D-6E8A-4147-A177-3AD203B41FA5}">
                      <a16:colId xmlns:a16="http://schemas.microsoft.com/office/drawing/2014/main" val="1890049182"/>
                    </a:ext>
                  </a:extLst>
                </a:gridCol>
                <a:gridCol w="6323210">
                  <a:extLst>
                    <a:ext uri="{9D8B030D-6E8A-4147-A177-3AD203B41FA5}">
                      <a16:colId xmlns:a16="http://schemas.microsoft.com/office/drawing/2014/main" val="2459033952"/>
                    </a:ext>
                  </a:extLst>
                </a:gridCol>
              </a:tblGrid>
              <a:tr h="847735">
                <a:tc>
                  <a:txBody>
                    <a:bodyPr/>
                    <a:lstStyle/>
                    <a:p>
                      <a:r>
                        <a:rPr lang="en-IN" dirty="0" err="1"/>
                        <a:t>Sampurn</a:t>
                      </a:r>
                      <a:r>
                        <a:rPr lang="en-IN" dirty="0"/>
                        <a:t>(e)</a:t>
                      </a:r>
                      <a:r>
                        <a:rPr lang="en-IN" dirty="0" err="1"/>
                        <a:t>arth</a:t>
                      </a:r>
                      <a:r>
                        <a:rPr lang="en-IN" dirty="0"/>
                        <a:t> Environment Solutions</a:t>
                      </a:r>
                    </a:p>
                  </a:txBody>
                  <a:tcPr/>
                </a:tc>
                <a:tc>
                  <a:txBody>
                    <a:bodyPr/>
                    <a:lstStyle/>
                    <a:p>
                      <a:r>
                        <a:rPr lang="en-US" sz="1050" dirty="0" err="1"/>
                        <a:t>Sampurn</a:t>
                      </a:r>
                      <a:r>
                        <a:rPr lang="en-US" sz="1050" dirty="0"/>
                        <a:t>(e)</a:t>
                      </a:r>
                      <a:r>
                        <a:rPr lang="en-US" sz="1050" dirty="0" err="1"/>
                        <a:t>arth</a:t>
                      </a:r>
                      <a:r>
                        <a:rPr lang="en-US" sz="1050" dirty="0"/>
                        <a:t> Environment Solutions provides end-to-end decentralized waste management solutions for housing societies, corporate houses, townships, school and college campuses. Some of the major offerings of the enterprise include waste audits, designing of waste-management system, collection of dry waste from clients premises in exchange of customized recycled paper stationery, design, April 2017 / 14 implementation, operation and maintenance of biogas plants and composting/ vermicomposting pits</a:t>
                      </a:r>
                      <a:endParaRPr lang="en-IN" sz="1050" dirty="0"/>
                    </a:p>
                  </a:txBody>
                  <a:tcPr/>
                </a:tc>
                <a:extLst>
                  <a:ext uri="{0D108BD9-81ED-4DB2-BD59-A6C34878D82A}">
                    <a16:rowId xmlns:a16="http://schemas.microsoft.com/office/drawing/2014/main" val="1779565750"/>
                  </a:ext>
                </a:extLst>
              </a:tr>
              <a:tr h="847735">
                <a:tc>
                  <a:txBody>
                    <a:bodyPr/>
                    <a:lstStyle/>
                    <a:p>
                      <a:r>
                        <a:rPr lang="en-IN" dirty="0"/>
                        <a:t>Let's </a:t>
                      </a:r>
                      <a:r>
                        <a:rPr lang="en-IN" dirty="0" err="1"/>
                        <a:t>Recyle</a:t>
                      </a:r>
                      <a:endParaRPr lang="en-IN" dirty="0"/>
                    </a:p>
                  </a:txBody>
                  <a:tcPr/>
                </a:tc>
                <a:tc>
                  <a:txBody>
                    <a:bodyPr/>
                    <a:lstStyle/>
                    <a:p>
                      <a:r>
                        <a:rPr lang="en-US" sz="1050" dirty="0"/>
                        <a:t>Let’s Recycle, which is an initiative of </a:t>
                      </a:r>
                      <a:r>
                        <a:rPr lang="en-US" sz="1050" dirty="0" err="1"/>
                        <a:t>Nepra</a:t>
                      </a:r>
                      <a:r>
                        <a:rPr lang="en-US" sz="1050" dirty="0"/>
                        <a:t> Resource Management collects and processes a range of materials. The enterprise also provides other waste management services including waste pick up along with customized waste management plan, disposal services, and fleet monitoring to provide the shortest route to Let's Recycle fleet to prevent CO2 emissions. </a:t>
                      </a:r>
                      <a:endParaRPr lang="en-IN" sz="1050" dirty="0"/>
                    </a:p>
                  </a:txBody>
                  <a:tcPr/>
                </a:tc>
                <a:extLst>
                  <a:ext uri="{0D108BD9-81ED-4DB2-BD59-A6C34878D82A}">
                    <a16:rowId xmlns:a16="http://schemas.microsoft.com/office/drawing/2014/main" val="852859534"/>
                  </a:ext>
                </a:extLst>
              </a:tr>
              <a:tr h="847735">
                <a:tc>
                  <a:txBody>
                    <a:bodyPr/>
                    <a:lstStyle/>
                    <a:p>
                      <a:r>
                        <a:rPr lang="en-IN" dirty="0" err="1"/>
                        <a:t>GreenNerds</a:t>
                      </a:r>
                      <a:r>
                        <a:rPr lang="en-IN" dirty="0"/>
                        <a:t> Solutions</a:t>
                      </a:r>
                    </a:p>
                  </a:txBody>
                  <a:tcPr/>
                </a:tc>
                <a:tc>
                  <a:txBody>
                    <a:bodyPr/>
                    <a:lstStyle/>
                    <a:p>
                      <a:r>
                        <a:rPr lang="en-US" sz="1100" dirty="0"/>
                        <a:t>Green Nerds integrates the waste value chain activities through technology for waste collection, waste recycling and compressing for landfill disposal. Its machines such as PECK kiosk and other compost processors use innovative technological appliances to recycle and compress solid waste for efficient disposal and management. </a:t>
                      </a:r>
                      <a:endParaRPr lang="en-IN" sz="1100" dirty="0"/>
                    </a:p>
                  </a:txBody>
                  <a:tcPr/>
                </a:tc>
                <a:extLst>
                  <a:ext uri="{0D108BD9-81ED-4DB2-BD59-A6C34878D82A}">
                    <a16:rowId xmlns:a16="http://schemas.microsoft.com/office/drawing/2014/main" val="428329480"/>
                  </a:ext>
                </a:extLst>
              </a:tr>
              <a:tr h="847735">
                <a:tc>
                  <a:txBody>
                    <a:bodyPr/>
                    <a:lstStyle/>
                    <a:p>
                      <a:r>
                        <a:rPr lang="en-IN" dirty="0"/>
                        <a:t>Indian Green Service</a:t>
                      </a:r>
                    </a:p>
                  </a:txBody>
                  <a:tcPr/>
                </a:tc>
                <a:tc>
                  <a:txBody>
                    <a:bodyPr/>
                    <a:lstStyle/>
                    <a:p>
                      <a:r>
                        <a:rPr lang="en-US" sz="1050" dirty="0"/>
                        <a:t>Indian Green Service (IGS) provides education and training support, treatment solutions such as vermicomposting, bamboo baskets and dry leave compost pits. IGS engages in public-private partnerships with local authorities and camps to create a large network of practitioners using its Zero Waste Management strategy</a:t>
                      </a:r>
                      <a:endParaRPr lang="en-IN" sz="1050" dirty="0"/>
                    </a:p>
                  </a:txBody>
                  <a:tcPr/>
                </a:tc>
                <a:extLst>
                  <a:ext uri="{0D108BD9-81ED-4DB2-BD59-A6C34878D82A}">
                    <a16:rowId xmlns:a16="http://schemas.microsoft.com/office/drawing/2014/main" val="2846436043"/>
                  </a:ext>
                </a:extLst>
              </a:tr>
            </a:tbl>
          </a:graphicData>
        </a:graphic>
      </p:graphicFrame>
    </p:spTree>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Retrospect</Template>
  <TotalTime>213</TotalTime>
  <Words>1274</Words>
  <Application>Microsoft Office PowerPoint</Application>
  <PresentationFormat>Widescreen</PresentationFormat>
  <Paragraphs>108</Paragraphs>
  <Slides>18</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Source Sans Pro</vt:lpstr>
      <vt:lpstr>Calibri</vt:lpstr>
      <vt:lpstr>Calibri Light</vt:lpstr>
      <vt:lpstr>Century Gothic</vt:lpstr>
      <vt:lpstr>Arial</vt:lpstr>
      <vt:lpstr>Wingdings</vt:lpstr>
      <vt:lpstr>Retrospect</vt:lpstr>
      <vt:lpstr>INTRODUCTION</vt:lpstr>
      <vt:lpstr>Management team</vt:lpstr>
      <vt:lpstr>PROBLEM STATEMENT</vt:lpstr>
      <vt:lpstr>PowerPoint Presentation</vt:lpstr>
      <vt:lpstr>PowerPoint Presentation</vt:lpstr>
      <vt:lpstr>PROPOSED SOLUTION </vt:lpstr>
      <vt:lpstr>PROPOSED SOLUTION  </vt:lpstr>
      <vt:lpstr>Future  Prospects</vt:lpstr>
      <vt:lpstr>Competitors/Substitutes</vt:lpstr>
      <vt:lpstr>PowerPoint Presentation</vt:lpstr>
      <vt:lpstr>PowerPoint Presentation</vt:lpstr>
      <vt:lpstr>PowerPoint Presentation</vt:lpstr>
      <vt:lpstr>Work done till now</vt:lpstr>
      <vt:lpstr>ACTION PLAN</vt:lpstr>
      <vt:lpstr>Jobs created</vt:lpstr>
      <vt:lpstr>PowerPoint Presentation</vt:lpstr>
      <vt:lpstr>Future aspects and scope in Indian market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FIELD- Waste management</dc:title>
  <cp:lastModifiedBy>Yuvraj Notwani</cp:lastModifiedBy>
  <cp:revision>17</cp:revision>
  <dcterms:modified xsi:type="dcterms:W3CDTF">2021-03-18T12:08:16Z</dcterms:modified>
</cp:coreProperties>
</file>